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70" r:id="rId2"/>
    <p:sldId id="318" r:id="rId3"/>
    <p:sldId id="271" r:id="rId4"/>
    <p:sldId id="272" r:id="rId5"/>
    <p:sldId id="280" r:id="rId6"/>
    <p:sldId id="281" r:id="rId7"/>
    <p:sldId id="283" r:id="rId8"/>
    <p:sldId id="275" r:id="rId9"/>
    <p:sldId id="276" r:id="rId10"/>
    <p:sldId id="277" r:id="rId11"/>
    <p:sldId id="278" r:id="rId12"/>
    <p:sldId id="285" r:id="rId13"/>
    <p:sldId id="282" r:id="rId14"/>
    <p:sldId id="284" r:id="rId15"/>
    <p:sldId id="298" r:id="rId16"/>
    <p:sldId id="311" r:id="rId17"/>
    <p:sldId id="314" r:id="rId18"/>
    <p:sldId id="312" r:id="rId19"/>
    <p:sldId id="313" r:id="rId20"/>
    <p:sldId id="310" r:id="rId21"/>
    <p:sldId id="299" r:id="rId22"/>
    <p:sldId id="300" r:id="rId23"/>
    <p:sldId id="301" r:id="rId24"/>
    <p:sldId id="305" r:id="rId25"/>
    <p:sldId id="306" r:id="rId26"/>
    <p:sldId id="307" r:id="rId27"/>
    <p:sldId id="302" r:id="rId28"/>
    <p:sldId id="303" r:id="rId29"/>
    <p:sldId id="308" r:id="rId30"/>
    <p:sldId id="309" r:id="rId31"/>
    <p:sldId id="315" r:id="rId32"/>
    <p:sldId id="316" r:id="rId33"/>
    <p:sldId id="317" r:id="rId34"/>
    <p:sldId id="291" r:id="rId35"/>
    <p:sldId id="292" r:id="rId36"/>
    <p:sldId id="293" r:id="rId37"/>
    <p:sldId id="294" r:id="rId38"/>
    <p:sldId id="297" r:id="rId39"/>
    <p:sldId id="26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0"/>
    <a:srgbClr val="7F7F7F"/>
    <a:srgbClr val="F9F9F9"/>
    <a:srgbClr val="67FB42"/>
    <a:srgbClr val="FAFAF4"/>
    <a:srgbClr val="36A960"/>
    <a:srgbClr val="DDDDD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8D54BE5-C45A-467E-BA56-D75F1862485B}"/>
              </a:ext>
            </a:extLst>
          </p:cNvPr>
          <p:cNvCxnSpPr>
            <a:cxnSpLocks/>
          </p:cNvCxnSpPr>
          <p:nvPr userDrawn="1"/>
        </p:nvCxnSpPr>
        <p:spPr>
          <a:xfrm flipV="1">
            <a:off x="534357" y="351692"/>
            <a:ext cx="5831936" cy="3880"/>
          </a:xfrm>
          <a:prstGeom prst="line">
            <a:avLst/>
          </a:prstGeom>
          <a:ln w="38100">
            <a:solidFill>
              <a:srgbClr val="67F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5128FE-279B-4F4D-B12B-23D2AAD3F382}"/>
              </a:ext>
            </a:extLst>
          </p:cNvPr>
          <p:cNvSpPr txBox="1"/>
          <p:nvPr userDrawn="1"/>
        </p:nvSpPr>
        <p:spPr>
          <a:xfrm>
            <a:off x="534357" y="261178"/>
            <a:ext cx="7976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</a:t>
            </a:r>
            <a:endParaRPr lang="ko-KR" altLang="en-US" sz="8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C60DDC7-73E2-4D23-A93A-2AC2DB49A8AA}"/>
              </a:ext>
            </a:extLst>
          </p:cNvPr>
          <p:cNvGrpSpPr/>
          <p:nvPr userDrawn="1"/>
        </p:nvGrpSpPr>
        <p:grpSpPr>
          <a:xfrm>
            <a:off x="574549" y="350746"/>
            <a:ext cx="4693250" cy="1600413"/>
            <a:chOff x="235309" y="207129"/>
            <a:chExt cx="4693250" cy="16004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162495-4FFF-4D5A-85D5-37C3E82848EC}"/>
                </a:ext>
              </a:extLst>
            </p:cNvPr>
            <p:cNvSpPr txBox="1"/>
            <p:nvPr/>
          </p:nvSpPr>
          <p:spPr>
            <a:xfrm>
              <a:off x="235309" y="237882"/>
              <a:ext cx="46932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/>
                <a:t>PORTFOLIO</a:t>
              </a:r>
              <a:r>
                <a:rPr lang="en-US" altLang="ko-KR" sz="4800" b="1" dirty="0">
                  <a:solidFill>
                    <a:srgbClr val="7F7F7F"/>
                  </a:solidFill>
                </a:rPr>
                <a:t> CONTENTS</a:t>
              </a:r>
              <a:endParaRPr lang="ko-KR" altLang="en-US" sz="4800" b="1" dirty="0">
                <a:solidFill>
                  <a:srgbClr val="7F7F7F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EF464F1-6A7C-4005-AF35-BEB77E8DE171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9" y="207129"/>
              <a:ext cx="3433793" cy="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3145" y="1031535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09587" y="1075205"/>
            <a:ext cx="476412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467" y="1060258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1531938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E0EFFC-0268-43E1-B9C1-7159359D02DB}"/>
              </a:ext>
            </a:extLst>
          </p:cNvPr>
          <p:cNvSpPr txBox="1"/>
          <p:nvPr userDrawn="1"/>
        </p:nvSpPr>
        <p:spPr>
          <a:xfrm>
            <a:off x="6165011" y="3501744"/>
            <a:ext cx="20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8052806" y="3705805"/>
            <a:ext cx="3597215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6164263" y="4173539"/>
            <a:ext cx="5486400" cy="192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진행 목적 및 프로젝트에 대한 간단한 소개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609599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71695" y="127889"/>
            <a:ext cx="5229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6A6D0-9935-4450-A953-715CEDEDD14B}"/>
              </a:ext>
            </a:extLst>
          </p:cNvPr>
          <p:cNvSpPr txBox="1"/>
          <p:nvPr userDrawn="1"/>
        </p:nvSpPr>
        <p:spPr>
          <a:xfrm>
            <a:off x="189829" y="747712"/>
            <a:ext cx="15047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work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3030"/>
                </a:solidFill>
              </a:rPr>
              <a:t>End of</a:t>
            </a:r>
            <a:r>
              <a:rPr lang="en-US" altLang="ko-KR" sz="2800" b="1" baseline="0" dirty="0">
                <a:solidFill>
                  <a:srgbClr val="263030"/>
                </a:solidFill>
              </a:rPr>
              <a:t> Document</a:t>
            </a:r>
            <a:endParaRPr lang="ko-KR" altLang="en-US" sz="2800" b="1" dirty="0">
              <a:solidFill>
                <a:srgbClr val="26303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6C89A6-B0F8-4834-93B8-534384DDE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39976" r="23040" b="39749"/>
          <a:stretch/>
        </p:blipFill>
        <p:spPr>
          <a:xfrm>
            <a:off x="11274187" y="6483308"/>
            <a:ext cx="807673" cy="29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8769B-5FEA-4C23-AD7C-C9625316FDB1}"/>
              </a:ext>
            </a:extLst>
          </p:cNvPr>
          <p:cNvSpPr txBox="1"/>
          <p:nvPr userDrawn="1"/>
        </p:nvSpPr>
        <p:spPr>
          <a:xfrm>
            <a:off x="10042064" y="6524462"/>
            <a:ext cx="14779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개발자 채용 플랫폼</a:t>
            </a:r>
          </a:p>
        </p:txBody>
      </p:sp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cobaltbluestars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cobluestar.ivyro.net/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534357" y="261178"/>
            <a:ext cx="7976598" cy="1323439"/>
            <a:chOff x="235309" y="72543"/>
            <a:chExt cx="4666079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466607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웹 퍼블리싱 개발자 김민우 포트폴리오</a:t>
            </a:r>
            <a:endParaRPr lang="en-US" altLang="ko-KR" b="1" dirty="0"/>
          </a:p>
          <a:p>
            <a:r>
              <a:rPr lang="en-US" altLang="ko-KR" dirty="0"/>
              <a:t>(</a:t>
            </a:r>
            <a:r>
              <a:rPr lang="ko-KR" altLang="en-US" dirty="0"/>
              <a:t>예비 </a:t>
            </a:r>
            <a:r>
              <a:rPr lang="ko-KR" altLang="en-US" dirty="0" err="1"/>
              <a:t>백엔드</a:t>
            </a:r>
            <a:r>
              <a:rPr lang="ko-KR" altLang="en-US" dirty="0"/>
              <a:t> 개발자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graphicFrame>
        <p:nvGraphicFramePr>
          <p:cNvPr id="5" name="표 18">
            <a:extLst>
              <a:ext uri="{FF2B5EF4-FFF2-40B4-BE49-F238E27FC236}">
                <a16:creationId xmlns:a16="http://schemas.microsoft.com/office/drawing/2014/main" id="{F3EA7B39-C648-30AF-4980-FEDB3FB27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945574"/>
              </p:ext>
            </p:extLst>
          </p:nvPr>
        </p:nvGraphicFramePr>
        <p:xfrm>
          <a:off x="6863024" y="3876938"/>
          <a:ext cx="5024176" cy="232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301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3794875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 민 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1989. 05. 01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67169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hlinkClick r:id="rId2"/>
                        </a:rPr>
                        <a:t>cobaltbluestars@gmail.com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학력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서강대학교 물리학과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국어국문학과 졸업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465"/>
                  </a:ext>
                </a:extLst>
              </a:tr>
              <a:tr h="464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경기도 고양시 일산동구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47031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B2CFE52-F1FF-FE7F-31ED-B91FB73B02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계산기 만들기</a:t>
            </a:r>
          </a:p>
        </p:txBody>
      </p:sp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DA63E2A0-3B1C-CA33-E1E7-C9DFF9FA9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88328"/>
              </p:ext>
            </p:extLst>
          </p:nvPr>
        </p:nvGraphicFramePr>
        <p:xfrm>
          <a:off x="267263" y="1251826"/>
          <a:ext cx="5486498" cy="4883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2023. 04 ~ 2023. 04 (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약 사흘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BE 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명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(BE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100%)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개인 사이드 프로젝트로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자바스크립트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부트스트랩 경험 및 숙련도 향상을 위하여 진행함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/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사칙연산 및 거듭제곱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lvl="0" algn="l" defTabSz="914400" rtl="0" eaLnBrk="1" latinLnBrk="1" hangingPunct="1"/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리셋 기능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연산자 중복 입력 방지 기능이 있는</a:t>
                      </a:r>
                      <a:endParaRPr lang="en-US" altLang="ko-KR" sz="105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l" defTabSz="914400" rtl="0" eaLnBrk="1" latinLnBrk="1" hangingPunct="1"/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계산기 구현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5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107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Bootstrap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을 활용해 계산기의 외관 디자인 구현</a:t>
                      </a:r>
                      <a:endParaRPr lang="en-US" altLang="ko-KR" sz="1050" dirty="0">
                        <a:solidFill>
                          <a:schemeClr val="accent5"/>
                        </a:solidFill>
                      </a:endParaRP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자바스크립트로 계산기의 각종 기능 구현</a:t>
                      </a:r>
                      <a:endParaRPr lang="en-US" altLang="ko-KR" sz="1050" dirty="0">
                        <a:solidFill>
                          <a:schemeClr val="accent5"/>
                        </a:solidFill>
                      </a:endParaRPr>
                    </a:p>
                    <a:p>
                      <a:pPr algn="l" defTabSz="914400" rtl="0" eaLnBrk="1" latinLnBrk="1" hangingPunct="1"/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     (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사칙연산 및 거듭제곱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l" defTabSz="914400" rtl="0" eaLnBrk="1" latinLnBrk="1" hangingPunct="1"/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      리셋 기능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연산자 중복 입력 방지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HTML, CSS, Bootstrap,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Javascript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결과물 링크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http://cobluestar.ivyro.net/calculator/html/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59E1277-88A0-8DC6-49FC-A9CD9F0A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901" y="1899105"/>
            <a:ext cx="2758679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계산기 만들기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① 계산기 자바스크립트 코드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FAFE33-A658-95DF-8456-4AD0F556D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4" y="773347"/>
            <a:ext cx="5200387" cy="5260793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44460B-5C38-BD14-91B2-CA365BEC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4506" y="1468675"/>
            <a:ext cx="4004878" cy="3413839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웹 페이지 내에서</a:t>
            </a:r>
            <a:br>
              <a:rPr lang="en-US" altLang="ko-KR" dirty="0"/>
            </a:br>
            <a:r>
              <a:rPr lang="ko-KR" altLang="en-US" dirty="0"/>
              <a:t>사칙연산 및 거듭제곱</a:t>
            </a:r>
            <a:r>
              <a:rPr lang="en-US" altLang="ko-KR" dirty="0"/>
              <a:t>, </a:t>
            </a:r>
            <a:r>
              <a:rPr lang="ko-KR" altLang="en-US" dirty="0"/>
              <a:t>리셋 기능</a:t>
            </a:r>
            <a:r>
              <a:rPr lang="en-US" altLang="ko-KR" dirty="0"/>
              <a:t>, </a:t>
            </a:r>
            <a:r>
              <a:rPr lang="ko-KR" altLang="en-US" dirty="0"/>
              <a:t>연산자 중복 입력</a:t>
            </a:r>
            <a:br>
              <a:rPr lang="en-US" altLang="ko-KR" dirty="0"/>
            </a:br>
            <a:r>
              <a:rPr lang="ko-KR" altLang="en-US" dirty="0"/>
              <a:t>방지 기능이 있는 계산기 구현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숫자</a:t>
            </a:r>
            <a:r>
              <a:rPr lang="en-US" altLang="ko-KR" dirty="0"/>
              <a:t>&amp;</a:t>
            </a:r>
            <a:r>
              <a:rPr lang="ko-KR" altLang="en-US" dirty="0"/>
              <a:t>연산자를 입력하는 </a:t>
            </a:r>
            <a:r>
              <a:rPr lang="en-US" altLang="ko-KR" dirty="0"/>
              <a:t>add </a:t>
            </a:r>
            <a:r>
              <a:rPr lang="ko-KR" altLang="en-US" dirty="0"/>
              <a:t>함수를 생성함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If – else </a:t>
            </a:r>
            <a:r>
              <a:rPr lang="ko-KR" altLang="en-US" dirty="0"/>
              <a:t>구문과 </a:t>
            </a:r>
            <a:r>
              <a:rPr lang="en-US" altLang="ko-KR" dirty="0"/>
              <a:t>isNaN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ko-KR" altLang="en-US" dirty="0" err="1"/>
              <a:t>숫자형이</a:t>
            </a:r>
            <a:r>
              <a:rPr lang="ko-KR" altLang="en-US" dirty="0"/>
              <a:t> 아닌지</a:t>
            </a:r>
            <a:r>
              <a:rPr lang="en-US" altLang="ko-KR" dirty="0"/>
              <a:t>, </a:t>
            </a:r>
            <a:r>
              <a:rPr lang="ko-KR" altLang="en-US" dirty="0" err="1"/>
              <a:t>숫자형인지</a:t>
            </a:r>
            <a:r>
              <a:rPr lang="ko-KR" altLang="en-US" dirty="0"/>
              <a:t> 구분하는 함수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활용해</a:t>
            </a:r>
            <a:r>
              <a:rPr lang="en-US" altLang="ko-KR" dirty="0"/>
              <a:t>, </a:t>
            </a:r>
            <a:r>
              <a:rPr lang="ko-KR" altLang="en-US" dirty="0"/>
              <a:t>연산자 중복 입력 방지 기능을 구현함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계산 과정을 보여주는 </a:t>
            </a:r>
            <a:r>
              <a:rPr lang="en-US" altLang="ko-KR" dirty="0"/>
              <a:t>display </a:t>
            </a:r>
            <a:r>
              <a:rPr lang="ko-KR" altLang="en-US" dirty="0"/>
              <a:t>변수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최종 계산 결과를 출력하는 </a:t>
            </a:r>
            <a:r>
              <a:rPr lang="en-US" altLang="ko-KR" dirty="0"/>
              <a:t>result </a:t>
            </a:r>
            <a:r>
              <a:rPr lang="ko-KR" altLang="en-US" dirty="0"/>
              <a:t>변수가 내제된</a:t>
            </a:r>
            <a:br>
              <a:rPr lang="en-US" altLang="ko-KR" dirty="0"/>
            </a:br>
            <a:r>
              <a:rPr lang="en-US" altLang="ko-KR" dirty="0"/>
              <a:t>Calculate </a:t>
            </a:r>
            <a:r>
              <a:rPr lang="ko-KR" altLang="en-US" dirty="0"/>
              <a:t>함수를 생성함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display</a:t>
            </a:r>
            <a:r>
              <a:rPr lang="ko-KR" altLang="en-US" dirty="0"/>
              <a:t>와 </a:t>
            </a:r>
            <a:r>
              <a:rPr lang="en-US" altLang="ko-KR" dirty="0"/>
              <a:t>result</a:t>
            </a:r>
            <a:r>
              <a:rPr lang="ko-KR" altLang="en-US" dirty="0"/>
              <a:t>를 초기화하는 </a:t>
            </a:r>
            <a:r>
              <a:rPr lang="en-US" altLang="ko-KR" dirty="0"/>
              <a:t>reset </a:t>
            </a:r>
            <a:r>
              <a:rPr lang="ko-KR" altLang="en-US" dirty="0"/>
              <a:t>함수를 생성함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485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계산기 만들기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Bootstrap</a:t>
            </a:r>
            <a:r>
              <a:rPr lang="ko-KR" altLang="en-US" dirty="0"/>
              <a:t>을 활용하여 </a:t>
            </a:r>
            <a:r>
              <a:rPr lang="en-US" altLang="ko-KR" dirty="0"/>
              <a:t>HTML</a:t>
            </a:r>
            <a:r>
              <a:rPr lang="ko-KR" altLang="en-US" dirty="0"/>
              <a:t> 내에서 계산기 디자인하기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DB8CB377-6983-98B7-21D4-39DA2C24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85" y="1468675"/>
            <a:ext cx="7963590" cy="218713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44D7DEC-FDFC-F3A0-A0FE-50113CF55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85" y="4248106"/>
            <a:ext cx="7163421" cy="9983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DBEA79-42EA-D11D-E6C4-EEB78CE4D04D}"/>
              </a:ext>
            </a:extLst>
          </p:cNvPr>
          <p:cNvSpPr/>
          <p:nvPr/>
        </p:nvSpPr>
        <p:spPr>
          <a:xfrm>
            <a:off x="1828800" y="2887980"/>
            <a:ext cx="7669875" cy="2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01E1C6-12E6-D20E-13FB-2BA23D713B4B}"/>
              </a:ext>
            </a:extLst>
          </p:cNvPr>
          <p:cNvSpPr/>
          <p:nvPr/>
        </p:nvSpPr>
        <p:spPr>
          <a:xfrm>
            <a:off x="1535085" y="4248106"/>
            <a:ext cx="7163421" cy="5829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92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계산기 만들기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Bootstrap</a:t>
            </a:r>
            <a:r>
              <a:rPr lang="ko-KR" altLang="en-US" dirty="0"/>
              <a:t>을 활용하여 </a:t>
            </a:r>
            <a:r>
              <a:rPr lang="en-US" altLang="ko-KR" dirty="0"/>
              <a:t>HTML</a:t>
            </a:r>
            <a:r>
              <a:rPr lang="ko-KR" altLang="en-US" dirty="0"/>
              <a:t> 내에서 계산기 디자인하기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391F124-E2DB-D1FD-1689-3055C633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5" y="1195752"/>
            <a:ext cx="7623339" cy="5351236"/>
          </a:xfrm>
          <a:prstGeom prst="rect">
            <a:avLst/>
          </a:prstGeom>
        </p:spPr>
      </p:pic>
      <p:pic>
        <p:nvPicPr>
          <p:cNvPr id="10" name="그림 9" descr="직사각형이(가) 표시된 사진&#10;&#10;자동 생성된 설명">
            <a:extLst>
              <a:ext uri="{FF2B5EF4-FFF2-40B4-BE49-F238E27FC236}">
                <a16:creationId xmlns:a16="http://schemas.microsoft.com/office/drawing/2014/main" id="{245F41AC-E853-25BF-D210-D350075DC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3468302"/>
            <a:ext cx="2591025" cy="7011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CCAADB-1912-025D-9A77-30CF7CBCD672}"/>
              </a:ext>
            </a:extLst>
          </p:cNvPr>
          <p:cNvSpPr/>
          <p:nvPr/>
        </p:nvSpPr>
        <p:spPr>
          <a:xfrm>
            <a:off x="1752600" y="2453640"/>
            <a:ext cx="5859780" cy="1036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D81E6B-F583-BBFD-F28F-C7399A247530}"/>
              </a:ext>
            </a:extLst>
          </p:cNvPr>
          <p:cNvSpPr/>
          <p:nvPr/>
        </p:nvSpPr>
        <p:spPr>
          <a:xfrm>
            <a:off x="1760220" y="3619500"/>
            <a:ext cx="5859780" cy="1036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F50F5E-09B2-7FB1-6CF4-45FCE8130E9C}"/>
              </a:ext>
            </a:extLst>
          </p:cNvPr>
          <p:cNvCxnSpPr>
            <a:cxnSpLocks/>
          </p:cNvCxnSpPr>
          <p:nvPr/>
        </p:nvCxnSpPr>
        <p:spPr>
          <a:xfrm>
            <a:off x="7620000" y="2971800"/>
            <a:ext cx="980379" cy="63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61585E-AE2B-FD7A-86BE-9EAB4627BBA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620000" y="4055567"/>
            <a:ext cx="952500" cy="8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204F4AA4-E3E7-6F64-1E7D-DF53C445D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47" y="4717414"/>
            <a:ext cx="2644369" cy="72396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AEC9FA-1FB5-AB5D-10A6-0D9FB892A02F}"/>
              </a:ext>
            </a:extLst>
          </p:cNvPr>
          <p:cNvSpPr/>
          <p:nvPr/>
        </p:nvSpPr>
        <p:spPr>
          <a:xfrm>
            <a:off x="1679354" y="4770120"/>
            <a:ext cx="6315869" cy="89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8D4C510-7D9C-85CD-BA0B-91C958CE3D81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95223" y="4900062"/>
            <a:ext cx="577277" cy="316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B052946-87A4-90F5-243C-92BE8D07A19F}"/>
              </a:ext>
            </a:extLst>
          </p:cNvPr>
          <p:cNvSpPr/>
          <p:nvPr/>
        </p:nvSpPr>
        <p:spPr>
          <a:xfrm>
            <a:off x="1679242" y="5651855"/>
            <a:ext cx="6315869" cy="892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64C96E3-599A-4188-7650-E377EAC15744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995111" y="5258172"/>
            <a:ext cx="577389" cy="839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E3264E2D-2AAF-8048-D657-3115AF1F1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768" y="1295751"/>
            <a:ext cx="2109358" cy="2010386"/>
          </a:xfrm>
          <a:prstGeom prst="rect">
            <a:avLst/>
          </a:prstGeom>
        </p:spPr>
      </p:pic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05FE4738-EFFA-A942-4623-CE97E10FF599}"/>
              </a:ext>
            </a:extLst>
          </p:cNvPr>
          <p:cNvSpPr/>
          <p:nvPr/>
        </p:nvSpPr>
        <p:spPr>
          <a:xfrm>
            <a:off x="8831353" y="1289066"/>
            <a:ext cx="251460" cy="20103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37357-1AA8-759A-4D86-A0EACC8D4D27}"/>
              </a:ext>
            </a:extLst>
          </p:cNvPr>
          <p:cNvSpPr/>
          <p:nvPr/>
        </p:nvSpPr>
        <p:spPr>
          <a:xfrm>
            <a:off x="1516380" y="2156460"/>
            <a:ext cx="5173980" cy="2941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6ED6C51-7777-A27F-122D-919E70FD9552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704315" y="2294259"/>
            <a:ext cx="2127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AE0A326-F897-73DD-2538-CF9640CCD83E}"/>
              </a:ext>
            </a:extLst>
          </p:cNvPr>
          <p:cNvSpPr txBox="1"/>
          <p:nvPr/>
        </p:nvSpPr>
        <p:spPr>
          <a:xfrm>
            <a:off x="7931019" y="2285807"/>
            <a:ext cx="1165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버튼을 그룹화하여 수직으로 정렬시킴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82616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계산기 만들기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Bootstrap</a:t>
            </a:r>
            <a:r>
              <a:rPr lang="ko-KR" altLang="en-US" dirty="0"/>
              <a:t>을 활용하여 </a:t>
            </a:r>
            <a:r>
              <a:rPr lang="en-US" altLang="ko-KR" dirty="0"/>
              <a:t>HTML</a:t>
            </a:r>
            <a:r>
              <a:rPr lang="ko-KR" altLang="en-US" dirty="0"/>
              <a:t> 내에서 계산기 디자인하기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043A628-1F32-5D5A-41A8-B5AFCFEE9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" y="1409525"/>
            <a:ext cx="8900931" cy="4038950"/>
          </a:xfrm>
          <a:prstGeom prst="rect">
            <a:avLst/>
          </a:prstGeom>
        </p:spPr>
      </p:pic>
      <p:pic>
        <p:nvPicPr>
          <p:cNvPr id="7" name="그림 6" descr="텍스트, 장치, 게이지, 계량기이(가) 표시된 사진&#10;&#10;자동 생성된 설명">
            <a:extLst>
              <a:ext uri="{FF2B5EF4-FFF2-40B4-BE49-F238E27FC236}">
                <a16:creationId xmlns:a16="http://schemas.microsoft.com/office/drawing/2014/main" id="{8FC62B97-D086-4005-5DDA-730BEFD9B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77" y="2769825"/>
            <a:ext cx="2598645" cy="10440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EAA2DD-940E-099E-CD15-D7DC6D2B0E47}"/>
              </a:ext>
            </a:extLst>
          </p:cNvPr>
          <p:cNvSpPr/>
          <p:nvPr/>
        </p:nvSpPr>
        <p:spPr>
          <a:xfrm>
            <a:off x="894494" y="1409524"/>
            <a:ext cx="6315869" cy="1081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F4ABA1-A5DC-2873-5223-0AE1A26C59B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210363" y="1950152"/>
            <a:ext cx="2268917" cy="960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9E8CE1-053B-1090-AAC6-1572BECF7B2F}"/>
              </a:ext>
            </a:extLst>
          </p:cNvPr>
          <p:cNvSpPr/>
          <p:nvPr/>
        </p:nvSpPr>
        <p:spPr>
          <a:xfrm>
            <a:off x="894494" y="2531409"/>
            <a:ext cx="6336815" cy="1081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8B54682-CEBB-7CEB-0C93-435E5A2D285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231309" y="3072037"/>
            <a:ext cx="2268917" cy="94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26C381-1D33-9982-B33F-5210767E6C10}"/>
              </a:ext>
            </a:extLst>
          </p:cNvPr>
          <p:cNvSpPr/>
          <p:nvPr/>
        </p:nvSpPr>
        <p:spPr>
          <a:xfrm>
            <a:off x="894494" y="3612665"/>
            <a:ext cx="8040386" cy="1134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B48B1F1-6115-5D71-21A0-55F2E879327A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8934880" y="3691400"/>
            <a:ext cx="544400" cy="48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979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03	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 algn="l" latinLnBrk="1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HTML,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기반으로 한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l" latinLnBrk="1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도어 웹사이트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lvl="0" algn="l" latinLnBrk="1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카페 웹사이트 클론 코딩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0" algn="l" latinLnBrk="1"/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활용한 수정 사항 업로드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9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DA63E2A0-3B1C-CA33-E1E7-C9DFF9FA9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252432"/>
              </p:ext>
            </p:extLst>
          </p:nvPr>
        </p:nvGraphicFramePr>
        <p:xfrm>
          <a:off x="267263" y="1251826"/>
          <a:ext cx="5486498" cy="4883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2023. 05 (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약 하루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BE 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명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(BE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100%)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개인 사이드 프로젝트로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HTML,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CSS,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자바스크립트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Git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의 경험 및 숙련도 향상을 위하여 진행함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/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클론 코딩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Git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업로드 및 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107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을 활용한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door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이미지의 개수 늘리기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를 활용한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사이트의 메인 메뉴 외관 및 색상 변경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kern="1200" dirty="0" err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를 활용한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이미지 출현 순서 뒤집는 기능 추가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을 활용한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사이트의 수정 사항 업로드 및 관리 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버전 관리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HTML, CSS,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Javascript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git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결과물 링크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https://github.com/cobluestars/door-selector-main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1C5C8AD-0DA3-EDFC-82DD-32FD2DFA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11" y="1824037"/>
            <a:ext cx="6096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65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1B15DD4-6EB5-4224-65F6-88C96A360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72" y="1508711"/>
            <a:ext cx="3261740" cy="3966859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① 기능 및 작업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44460B-5C38-BD14-91B2-CA365BEC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025" y="1696823"/>
            <a:ext cx="4004878" cy="3413839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CSS:</a:t>
            </a:r>
            <a:r>
              <a:rPr lang="ko-KR" altLang="en-US" dirty="0"/>
              <a:t> </a:t>
            </a:r>
            <a:r>
              <a:rPr lang="en-US" altLang="ko-KR" dirty="0"/>
              <a:t>1~32</a:t>
            </a:r>
            <a:r>
              <a:rPr lang="ko-KR" altLang="en-US" dirty="0"/>
              <a:t>번째 문 이미지에 마우스를 가져다 댈 시</a:t>
            </a:r>
            <a:r>
              <a:rPr lang="en-US" altLang="ko-KR" dirty="0"/>
              <a:t>,</a:t>
            </a:r>
            <a:r>
              <a:rPr lang="ko-KR" altLang="en-US" dirty="0"/>
              <a:t> 이미지가 </a:t>
            </a:r>
            <a:r>
              <a:rPr lang="en-US" altLang="ko-KR" dirty="0"/>
              <a:t>x</a:t>
            </a:r>
            <a:r>
              <a:rPr lang="ko-KR" altLang="en-US" dirty="0"/>
              <a:t>축으로 </a:t>
            </a:r>
            <a:r>
              <a:rPr lang="en-US" altLang="ko-KR" dirty="0"/>
              <a:t>-14</a:t>
            </a:r>
            <a:r>
              <a:rPr lang="ko-KR" altLang="en-US" dirty="0"/>
              <a:t>도 기울어지고 </a:t>
            </a:r>
            <a:r>
              <a:rPr lang="en-US" altLang="ko-KR" dirty="0"/>
              <a:t>1.3</a:t>
            </a:r>
            <a:r>
              <a:rPr lang="ko-KR" altLang="en-US" dirty="0"/>
              <a:t>배 크게 보이는 효과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CSS: 33~50</a:t>
            </a:r>
            <a:r>
              <a:rPr lang="ko-KR" altLang="en-US" dirty="0"/>
              <a:t>번째 이미지에 마우스를 가져다 댈 시</a:t>
            </a:r>
            <a:r>
              <a:rPr lang="en-US" altLang="ko-KR" dirty="0"/>
              <a:t>, </a:t>
            </a:r>
            <a:r>
              <a:rPr lang="ko-KR" altLang="en-US" dirty="0"/>
              <a:t> 원근법 함수 </a:t>
            </a:r>
            <a:r>
              <a:rPr lang="en-US" altLang="ko-KR" dirty="0"/>
              <a:t>perspective</a:t>
            </a:r>
            <a:r>
              <a:rPr lang="ko-KR" altLang="en-US" dirty="0"/>
              <a:t>와 </a:t>
            </a:r>
            <a:r>
              <a:rPr lang="en-US" altLang="ko-KR" dirty="0" err="1"/>
              <a:t>translateX</a:t>
            </a:r>
            <a:r>
              <a:rPr lang="ko-KR" altLang="en-US" dirty="0"/>
              <a:t>에 의해</a:t>
            </a:r>
            <a:r>
              <a:rPr lang="en-US" altLang="ko-KR" dirty="0"/>
              <a:t>, </a:t>
            </a:r>
            <a:r>
              <a:rPr lang="ko-KR" altLang="en-US" dirty="0"/>
              <a:t>이미지가 오른쪽으로 밀려난 직사각형 모양으로 보이는 효과 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:hover</a:t>
            </a:r>
            <a:r>
              <a:rPr lang="ko-KR" altLang="en-US" dirty="0"/>
              <a:t>를 이용해 마우스를 가져다 댈 시</a:t>
            </a:r>
            <a:r>
              <a:rPr lang="en-US" altLang="ko-KR" dirty="0"/>
              <a:t>, </a:t>
            </a:r>
            <a:r>
              <a:rPr lang="ko-KR" altLang="en-US" dirty="0"/>
              <a:t>이미지 모양이 변환되는 </a:t>
            </a:r>
            <a:r>
              <a:rPr lang="en-US" altLang="ko-KR" dirty="0"/>
              <a:t>transform</a:t>
            </a:r>
            <a:r>
              <a:rPr lang="ko-KR" altLang="en-US" dirty="0"/>
              <a:t>함수를 적용시켰다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Nth-child(n)</a:t>
            </a:r>
            <a:r>
              <a:rPr lang="ko-KR" altLang="en-US" dirty="0"/>
              <a:t>을 이용해</a:t>
            </a:r>
            <a:r>
              <a:rPr lang="en-US" altLang="ko-KR" dirty="0"/>
              <a:t>,</a:t>
            </a:r>
            <a:r>
              <a:rPr lang="ko-KR" altLang="en-US" dirty="0"/>
              <a:t> 각각의 </a:t>
            </a:r>
            <a:r>
              <a:rPr lang="en-US" altLang="ko-KR" dirty="0"/>
              <a:t>n</a:t>
            </a:r>
            <a:r>
              <a:rPr lang="ko-KR" altLang="en-US" dirty="0"/>
              <a:t>번째 </a:t>
            </a:r>
            <a:r>
              <a:rPr lang="en-US" altLang="ko-KR" dirty="0"/>
              <a:t>&lt;div class=“door”&gt;</a:t>
            </a:r>
            <a:r>
              <a:rPr lang="ko-KR" altLang="en-US" dirty="0"/>
              <a:t>와 </a:t>
            </a:r>
            <a:r>
              <a:rPr lang="en-US" altLang="ko-KR" dirty="0"/>
              <a:t>&lt;div class=“door2”&gt;</a:t>
            </a:r>
            <a:r>
              <a:rPr lang="ko-KR" altLang="en-US" dirty="0"/>
              <a:t>에 이미지들을 삽입했다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02FE69-0553-81EA-13E5-7AD662E9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940" y="1522606"/>
            <a:ext cx="2941575" cy="11583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A75556-B948-BEFA-281E-7797CB33D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940" y="2698960"/>
            <a:ext cx="3487795" cy="13262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97ED08-7786-731A-B633-B08D011BE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065" y="4250551"/>
            <a:ext cx="4185637" cy="179531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76A6CDD-F198-121E-F219-87495622D4D8}"/>
              </a:ext>
            </a:extLst>
          </p:cNvPr>
          <p:cNvCxnSpPr>
            <a:stCxn id="5" idx="3"/>
          </p:cNvCxnSpPr>
          <p:nvPr/>
        </p:nvCxnSpPr>
        <p:spPr>
          <a:xfrm flipV="1">
            <a:off x="7652515" y="1968759"/>
            <a:ext cx="1087792" cy="13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5FB9ED7-2C2F-3BF6-8B61-56128812BCC0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198735" y="3362081"/>
            <a:ext cx="541572" cy="47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3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git</a:t>
            </a:r>
            <a:r>
              <a:rPr lang="ko-KR" altLang="en-US" dirty="0"/>
              <a:t>에 커밋하는 과정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E5BB18-9226-A0E4-A4B5-EDB38A23B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12" y="1153764"/>
            <a:ext cx="10288555" cy="54657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2EFC3D5-925E-27D0-7E50-67E72C260E8E}"/>
              </a:ext>
            </a:extLst>
          </p:cNvPr>
          <p:cNvSpPr/>
          <p:nvPr/>
        </p:nvSpPr>
        <p:spPr>
          <a:xfrm>
            <a:off x="3256383" y="2186466"/>
            <a:ext cx="2155372" cy="995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6A8BE3-C568-50A5-6B94-EE9D9AB07487}"/>
              </a:ext>
            </a:extLst>
          </p:cNvPr>
          <p:cNvSpPr/>
          <p:nvPr/>
        </p:nvSpPr>
        <p:spPr>
          <a:xfrm>
            <a:off x="3250160" y="3455430"/>
            <a:ext cx="3010679" cy="995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7B29FE-2F22-9F19-BB7A-7706CD2CB6CE}"/>
              </a:ext>
            </a:extLst>
          </p:cNvPr>
          <p:cNvSpPr/>
          <p:nvPr/>
        </p:nvSpPr>
        <p:spPr>
          <a:xfrm>
            <a:off x="3250163" y="3561178"/>
            <a:ext cx="2155372" cy="995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D3B09F-E666-40EF-18A1-E23C8AF5FB89}"/>
              </a:ext>
            </a:extLst>
          </p:cNvPr>
          <p:cNvSpPr/>
          <p:nvPr/>
        </p:nvSpPr>
        <p:spPr>
          <a:xfrm>
            <a:off x="3243941" y="3769558"/>
            <a:ext cx="5433530" cy="127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1396A-3B65-3F4A-420E-BEFE98D267EA}"/>
              </a:ext>
            </a:extLst>
          </p:cNvPr>
          <p:cNvSpPr/>
          <p:nvPr/>
        </p:nvSpPr>
        <p:spPr>
          <a:xfrm>
            <a:off x="3247049" y="4192545"/>
            <a:ext cx="2239351" cy="1247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D7A30F-8994-7FB4-C911-0A2E69F3F506}"/>
              </a:ext>
            </a:extLst>
          </p:cNvPr>
          <p:cNvSpPr/>
          <p:nvPr/>
        </p:nvSpPr>
        <p:spPr>
          <a:xfrm>
            <a:off x="3240830" y="5156709"/>
            <a:ext cx="2855170" cy="1247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2FEC157-E7F2-F3D3-2A34-EFF17CBAA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02" y="3088433"/>
            <a:ext cx="3383598" cy="307041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C83CDA-17D9-14FC-26EB-7BBCF76A35ED}"/>
              </a:ext>
            </a:extLst>
          </p:cNvPr>
          <p:cNvSpPr/>
          <p:nvPr/>
        </p:nvSpPr>
        <p:spPr>
          <a:xfrm>
            <a:off x="8808402" y="4795926"/>
            <a:ext cx="3141000" cy="1270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59C2358-D9FF-36DA-DC44-570A84F6BC6B}"/>
              </a:ext>
            </a:extLst>
          </p:cNvPr>
          <p:cNvCxnSpPr/>
          <p:nvPr/>
        </p:nvCxnSpPr>
        <p:spPr>
          <a:xfrm>
            <a:off x="2071396" y="3486525"/>
            <a:ext cx="1178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F5A6E4-FFD2-1176-D205-76A762668048}"/>
              </a:ext>
            </a:extLst>
          </p:cNvPr>
          <p:cNvSpPr txBox="1"/>
          <p:nvPr/>
        </p:nvSpPr>
        <p:spPr>
          <a:xfrm>
            <a:off x="1097435" y="3240331"/>
            <a:ext cx="1194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master</a:t>
            </a:r>
            <a:r>
              <a:rPr lang="ko-KR" altLang="en-US" sz="1100" dirty="0">
                <a:solidFill>
                  <a:schemeClr val="bg1"/>
                </a:solidFill>
              </a:rPr>
              <a:t>를 </a:t>
            </a:r>
            <a:r>
              <a:rPr lang="en-US" altLang="ko-KR" sz="1100" dirty="0">
                <a:solidFill>
                  <a:schemeClr val="bg1"/>
                </a:solidFill>
              </a:rPr>
              <a:t>main</a:t>
            </a:r>
            <a:r>
              <a:rPr lang="ko-KR" altLang="en-US" sz="1100" dirty="0">
                <a:solidFill>
                  <a:schemeClr val="bg1"/>
                </a:solidFill>
              </a:rPr>
              <a:t>으로 변경</a:t>
            </a:r>
          </a:p>
        </p:txBody>
      </p:sp>
    </p:spTree>
    <p:extLst>
      <p:ext uri="{BB962C8B-B14F-4D97-AF65-F5344CB8AC3E}">
        <p14:creationId xmlns:p14="http://schemas.microsoft.com/office/powerpoint/2010/main" val="111867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git</a:t>
            </a:r>
            <a:r>
              <a:rPr lang="ko-KR" altLang="en-US" dirty="0"/>
              <a:t>에 커밋하는 과정</a:t>
            </a:r>
          </a:p>
        </p:txBody>
      </p:sp>
      <p:pic>
        <p:nvPicPr>
          <p:cNvPr id="4" name="그림 3" descr="텍스트, 모니터, 스크린샷, 블랙이(가) 표시된 사진&#10;&#10;자동 생성된 설명">
            <a:extLst>
              <a:ext uri="{FF2B5EF4-FFF2-40B4-BE49-F238E27FC236}">
                <a16:creationId xmlns:a16="http://schemas.microsoft.com/office/drawing/2014/main" id="{A62F606D-8189-DA54-3611-2ABF0A512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96" y="1224235"/>
            <a:ext cx="9801104" cy="51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/>
              <a:t>웹 퍼블리싱 개발자 김민우 포트폴리오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8B8AF-D523-8DB7-A11F-39DF31648C7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3A348-2E5E-286E-BA7D-7737E050C31E}"/>
              </a:ext>
            </a:extLst>
          </p:cNvPr>
          <p:cNvSpPr txBox="1"/>
          <p:nvPr/>
        </p:nvSpPr>
        <p:spPr>
          <a:xfrm>
            <a:off x="2230016" y="6251510"/>
            <a:ext cx="692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</a:t>
            </a:r>
            <a:r>
              <a:rPr lang="ko-KR" altLang="en-US" dirty="0"/>
              <a:t>본 포트폴리오 첫 페이지는 </a:t>
            </a:r>
            <a:r>
              <a:rPr lang="ko-KR" altLang="en-US" dirty="0" err="1"/>
              <a:t>피그마를</a:t>
            </a:r>
            <a:r>
              <a:rPr lang="ko-KR" altLang="en-US" dirty="0"/>
              <a:t> 이용해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49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DA63E2A0-3B1C-CA33-E1E7-C9DFF9FA9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28189"/>
              </p:ext>
            </p:extLst>
          </p:nvPr>
        </p:nvGraphicFramePr>
        <p:xfrm>
          <a:off x="267263" y="1251826"/>
          <a:ext cx="5486498" cy="4883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2023. 04 ~ 2023. 05 (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약 보름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BE 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명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(BE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100%)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개인 사이드 프로젝트로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HTML,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CSS,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자바스크립트 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Git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의 경험 및 숙련도 향상을 위하여 진행함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1" hangingPunct="1"/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클론 코딩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및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복제된 웹사이트에 여러 가지 기능들 추가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5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107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을 활용한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사이트의 메인 메뉴 및 서브 메뉴 항목 추가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를 활용한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사이트의 메인 메뉴 외관 및 색상 변경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kern="1200" dirty="0" err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를 활용한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이미지 출현 순서 뒤집는 기능 추가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을 활용한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사이트의 수정 사항 업로드 및 관리 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버전 관리</a:t>
                      </a:r>
                      <a:r>
                        <a:rPr lang="en-US" altLang="ko-KR" sz="105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HTML, CSS,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Javascript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git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결과물 링크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https://github.com/cobluestars/heropy-coffee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5" name="그림 4" descr="텍스트, 전자제품, 스크린샷, 컴퓨터이(가) 표시된 사진&#10;&#10;자동 생성된 설명">
            <a:extLst>
              <a:ext uri="{FF2B5EF4-FFF2-40B4-BE49-F238E27FC236}">
                <a16:creationId xmlns:a16="http://schemas.microsoft.com/office/drawing/2014/main" id="{DC254C0B-8CAF-76C7-F734-5B948F04A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32" y="1775736"/>
            <a:ext cx="6267061" cy="33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07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① </a:t>
            </a: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 </a:t>
            </a:r>
            <a:r>
              <a:rPr lang="ko-KR" altLang="en-US" dirty="0"/>
              <a:t>수정 사항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44460B-5C38-BD14-91B2-CA365BEC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025" y="1696823"/>
            <a:ext cx="4004878" cy="3413839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main-menu</a:t>
            </a:r>
            <a:r>
              <a:rPr lang="ko-KR" altLang="en-US" dirty="0"/>
              <a:t>에 </a:t>
            </a:r>
            <a:r>
              <a:rPr lang="en-US" altLang="ko-KR" dirty="0"/>
              <a:t>introduce </a:t>
            </a:r>
            <a:r>
              <a:rPr lang="ko-KR" altLang="en-US" dirty="0"/>
              <a:t>항목 추가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sub-menu</a:t>
            </a:r>
            <a:r>
              <a:rPr lang="ko-KR" altLang="en-US" dirty="0"/>
              <a:t>에 </a:t>
            </a:r>
            <a:r>
              <a:rPr lang="en-US" altLang="ko-KR" dirty="0"/>
              <a:t>Find an Unmanned Store </a:t>
            </a:r>
            <a:r>
              <a:rPr lang="ko-KR" altLang="en-US" dirty="0"/>
              <a:t>항목 추가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무인 자동화 카페 컨셉트로 수정함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 class=“main menu”&gt; </a:t>
            </a:r>
            <a:r>
              <a:rPr lang="ko-KR" altLang="en-US" dirty="0"/>
              <a:t>태그 내부에</a:t>
            </a:r>
            <a:r>
              <a:rPr lang="en-US" altLang="ko-KR" dirty="0"/>
              <a:t> li </a:t>
            </a:r>
            <a:r>
              <a:rPr lang="ko-KR" altLang="en-US" dirty="0"/>
              <a:t>태그를 추가하여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introduce </a:t>
            </a:r>
            <a:r>
              <a:rPr lang="ko-KR" altLang="en-US" dirty="0"/>
              <a:t>항목 및 세부 콘텐츠 내용 추가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/>
              <a:t>&lt;div class=“sub-menu“&gt; </a:t>
            </a:r>
            <a:r>
              <a:rPr lang="ko-KR" altLang="en-US" dirty="0"/>
              <a:t>태그 내부에 </a:t>
            </a:r>
            <a:r>
              <a:rPr lang="en-US" altLang="ko-KR" dirty="0"/>
              <a:t>li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태그를 추가하여</a:t>
            </a:r>
            <a:r>
              <a:rPr lang="en-US" altLang="ko-KR" dirty="0"/>
              <a:t>, Find an Unmanned Store </a:t>
            </a:r>
            <a:r>
              <a:rPr lang="ko-KR" altLang="en-US" dirty="0"/>
              <a:t>항목 추가</a:t>
            </a:r>
            <a:r>
              <a:rPr lang="en-US" altLang="ko-KR" dirty="0"/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90A577-9134-637F-F5E8-241EDF4852B3}"/>
              </a:ext>
            </a:extLst>
          </p:cNvPr>
          <p:cNvGrpSpPr/>
          <p:nvPr/>
        </p:nvGrpSpPr>
        <p:grpSpPr>
          <a:xfrm>
            <a:off x="4391807" y="1469868"/>
            <a:ext cx="7794303" cy="3918263"/>
            <a:chOff x="4391807" y="1469868"/>
            <a:chExt cx="7794303" cy="3918263"/>
          </a:xfrm>
        </p:grpSpPr>
        <p:pic>
          <p:nvPicPr>
            <p:cNvPr id="11" name="그림 10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70A5AD68-018C-46D0-AAFE-A255E0F63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807" y="1469868"/>
              <a:ext cx="7794303" cy="391826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8FFF32-E752-77BD-9743-CA796B641410}"/>
                </a:ext>
              </a:extLst>
            </p:cNvPr>
            <p:cNvSpPr/>
            <p:nvPr/>
          </p:nvSpPr>
          <p:spPr>
            <a:xfrm>
              <a:off x="5197151" y="2127380"/>
              <a:ext cx="3592286" cy="144624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BF3DAE-0762-8598-2A8C-3F29880E107B}"/>
                </a:ext>
              </a:extLst>
            </p:cNvPr>
            <p:cNvSpPr/>
            <p:nvPr/>
          </p:nvSpPr>
          <p:spPr>
            <a:xfrm>
              <a:off x="6811346" y="1764056"/>
              <a:ext cx="559837" cy="24259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B6ADC8-4D3E-4A3F-D99E-58C39AAE692E}"/>
                </a:ext>
              </a:extLst>
            </p:cNvPr>
            <p:cNvSpPr/>
            <p:nvPr/>
          </p:nvSpPr>
          <p:spPr>
            <a:xfrm>
              <a:off x="10058400" y="1469868"/>
              <a:ext cx="895350" cy="2269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90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D1D590-2E36-C975-1094-33A35599C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12" y="2704719"/>
            <a:ext cx="3739363" cy="3669418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1</a:t>
            </a:r>
            <a:r>
              <a:rPr lang="ko-KR" altLang="en-US" dirty="0"/>
              <a:t>차 수정 사항 </a:t>
            </a:r>
            <a:r>
              <a:rPr lang="en-US" altLang="ko-KR" dirty="0"/>
              <a:t>html </a:t>
            </a:r>
            <a:r>
              <a:rPr lang="ko-KR" altLang="en-US" dirty="0"/>
              <a:t>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A3F00A-751F-3A69-75AB-195311776803}"/>
              </a:ext>
            </a:extLst>
          </p:cNvPr>
          <p:cNvGrpSpPr/>
          <p:nvPr/>
        </p:nvGrpSpPr>
        <p:grpSpPr>
          <a:xfrm>
            <a:off x="5330645" y="1469868"/>
            <a:ext cx="6855465" cy="3446301"/>
            <a:chOff x="4391807" y="1469868"/>
            <a:chExt cx="7794303" cy="3918263"/>
          </a:xfrm>
        </p:grpSpPr>
        <p:pic>
          <p:nvPicPr>
            <p:cNvPr id="7" name="그림 6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5CB5E964-5FB1-A477-D42B-8D43D443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807" y="1469868"/>
              <a:ext cx="7794303" cy="391826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2B5BB98-FBD0-5FC3-6ABC-53B086B12F0F}"/>
                </a:ext>
              </a:extLst>
            </p:cNvPr>
            <p:cNvSpPr/>
            <p:nvPr/>
          </p:nvSpPr>
          <p:spPr>
            <a:xfrm>
              <a:off x="5197151" y="2127379"/>
              <a:ext cx="3592286" cy="146913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3078814-EAE3-221B-7C0F-10EA2191BBCD}"/>
                </a:ext>
              </a:extLst>
            </p:cNvPr>
            <p:cNvSpPr/>
            <p:nvPr/>
          </p:nvSpPr>
          <p:spPr>
            <a:xfrm>
              <a:off x="6811346" y="1764056"/>
              <a:ext cx="559837" cy="24259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F6628D-37CE-CFED-F5C0-5F5B5817DB2B}"/>
                </a:ext>
              </a:extLst>
            </p:cNvPr>
            <p:cNvSpPr/>
            <p:nvPr/>
          </p:nvSpPr>
          <p:spPr>
            <a:xfrm>
              <a:off x="10058400" y="1469868"/>
              <a:ext cx="895350" cy="226955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F917897-319E-67EE-92E7-F1F28696D187}"/>
              </a:ext>
            </a:extLst>
          </p:cNvPr>
          <p:cNvGrpSpPr/>
          <p:nvPr/>
        </p:nvGrpSpPr>
        <p:grpSpPr>
          <a:xfrm>
            <a:off x="2114550" y="1695450"/>
            <a:ext cx="8553450" cy="3467100"/>
            <a:chOff x="2114550" y="1695450"/>
            <a:chExt cx="8553450" cy="34671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DA8565-7766-B810-C425-4B2CA908B02F}"/>
                </a:ext>
              </a:extLst>
            </p:cNvPr>
            <p:cNvSpPr/>
            <p:nvPr/>
          </p:nvSpPr>
          <p:spPr>
            <a:xfrm>
              <a:off x="2114550" y="5048250"/>
              <a:ext cx="2600325" cy="114300"/>
            </a:xfrm>
            <a:prstGeom prst="rect">
              <a:avLst/>
            </a:prstGeom>
            <a:noFill/>
            <a:ln w="254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EF80E08D-5AC8-3611-59B4-E64E4CE13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4875" y="1695450"/>
              <a:ext cx="5953125" cy="3352800"/>
            </a:xfrm>
            <a:prstGeom prst="bentConnector3">
              <a:avLst>
                <a:gd name="adj1" fmla="val 99440"/>
              </a:avLst>
            </a:prstGeom>
            <a:ln w="254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086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1</a:t>
            </a:r>
            <a:r>
              <a:rPr lang="ko-KR" altLang="en-US" dirty="0"/>
              <a:t>차 수정 사항 </a:t>
            </a:r>
            <a:r>
              <a:rPr lang="en-US" altLang="ko-KR" dirty="0"/>
              <a:t>html </a:t>
            </a:r>
            <a:r>
              <a:rPr lang="ko-KR" altLang="en-US" dirty="0"/>
              <a:t>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A3F00A-751F-3A69-75AB-195311776803}"/>
              </a:ext>
            </a:extLst>
          </p:cNvPr>
          <p:cNvGrpSpPr/>
          <p:nvPr/>
        </p:nvGrpSpPr>
        <p:grpSpPr>
          <a:xfrm>
            <a:off x="5330645" y="1469868"/>
            <a:ext cx="6855465" cy="3446301"/>
            <a:chOff x="4391807" y="1469868"/>
            <a:chExt cx="7794303" cy="3918263"/>
          </a:xfrm>
        </p:grpSpPr>
        <p:pic>
          <p:nvPicPr>
            <p:cNvPr id="7" name="그림 6" descr="웹사이트이(가) 표시된 사진&#10;&#10;자동 생성된 설명">
              <a:extLst>
                <a:ext uri="{FF2B5EF4-FFF2-40B4-BE49-F238E27FC236}">
                  <a16:creationId xmlns:a16="http://schemas.microsoft.com/office/drawing/2014/main" id="{5CB5E964-5FB1-A477-D42B-8D43D443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807" y="1469868"/>
              <a:ext cx="7794303" cy="391826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2B5BB98-FBD0-5FC3-6ABC-53B086B12F0F}"/>
                </a:ext>
              </a:extLst>
            </p:cNvPr>
            <p:cNvSpPr/>
            <p:nvPr/>
          </p:nvSpPr>
          <p:spPr>
            <a:xfrm>
              <a:off x="5197151" y="2127380"/>
              <a:ext cx="3592286" cy="74644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3078814-EAE3-221B-7C0F-10EA2191BBCD}"/>
                </a:ext>
              </a:extLst>
            </p:cNvPr>
            <p:cNvSpPr/>
            <p:nvPr/>
          </p:nvSpPr>
          <p:spPr>
            <a:xfrm>
              <a:off x="6811346" y="1764056"/>
              <a:ext cx="559837" cy="24259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8EE7B11-006E-D66C-8AF0-FDAC373A0518}"/>
              </a:ext>
            </a:extLst>
          </p:cNvPr>
          <p:cNvCxnSpPr>
            <a:cxnSpLocks/>
          </p:cNvCxnSpPr>
          <p:nvPr/>
        </p:nvCxnSpPr>
        <p:spPr>
          <a:xfrm flipV="1">
            <a:off x="2747970" y="2476500"/>
            <a:ext cx="3291014" cy="11172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74E2EBC-F20B-EA71-C6E1-C6DCC1EA4E31}"/>
              </a:ext>
            </a:extLst>
          </p:cNvPr>
          <p:cNvCxnSpPr>
            <a:cxnSpLocks/>
          </p:cNvCxnSpPr>
          <p:nvPr/>
        </p:nvCxnSpPr>
        <p:spPr>
          <a:xfrm flipV="1">
            <a:off x="5219700" y="3370917"/>
            <a:ext cx="1113513" cy="2400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FE35A88-F202-379F-0E75-A77CEC1AE50E}"/>
              </a:ext>
            </a:extLst>
          </p:cNvPr>
          <p:cNvCxnSpPr>
            <a:cxnSpLocks/>
          </p:cNvCxnSpPr>
          <p:nvPr/>
        </p:nvCxnSpPr>
        <p:spPr>
          <a:xfrm flipH="1">
            <a:off x="7618779" y="1941996"/>
            <a:ext cx="125046" cy="10618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4D8C8C6-2661-D71B-913A-480D2B1D8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" y="1920236"/>
            <a:ext cx="3689171" cy="470535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E84E901-F971-61D0-1723-84F62B551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20" y="4972860"/>
            <a:ext cx="4370759" cy="159679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575C05-7939-4E90-420D-56C792A3D8EA}"/>
              </a:ext>
            </a:extLst>
          </p:cNvPr>
          <p:cNvSpPr/>
          <p:nvPr/>
        </p:nvSpPr>
        <p:spPr>
          <a:xfrm>
            <a:off x="6038984" y="2820421"/>
            <a:ext cx="3159589" cy="5197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67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① </a:t>
            </a:r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 </a:t>
            </a:r>
            <a:r>
              <a:rPr lang="ko-KR" altLang="en-US" dirty="0"/>
              <a:t>수정 사항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44460B-5C38-BD14-91B2-CA365BEC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025" y="1696823"/>
            <a:ext cx="4004878" cy="3413839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(CSS) </a:t>
            </a:r>
            <a:r>
              <a:rPr lang="ko-KR" altLang="en-US" dirty="0"/>
              <a:t>헤더의 </a:t>
            </a:r>
            <a:r>
              <a:rPr lang="en-US" altLang="ko-KR" dirty="0"/>
              <a:t>main-menu</a:t>
            </a:r>
            <a:r>
              <a:rPr lang="ko-KR" altLang="en-US" dirty="0"/>
              <a:t>의 배경색을 검은색으로 설정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(CSS) </a:t>
            </a:r>
            <a:r>
              <a:rPr lang="ko-KR" altLang="en-US" dirty="0"/>
              <a:t>헤더의 </a:t>
            </a:r>
            <a:r>
              <a:rPr lang="en-US" altLang="ko-KR" dirty="0"/>
              <a:t>main-menu</a:t>
            </a:r>
            <a:r>
              <a:rPr lang="ko-KR" altLang="en-US" dirty="0"/>
              <a:t>의 </a:t>
            </a:r>
            <a:r>
              <a:rPr lang="en-US" altLang="ko-KR" dirty="0"/>
              <a:t>contents-texture </a:t>
            </a:r>
            <a:r>
              <a:rPr lang="ko-KR" altLang="en-US" dirty="0"/>
              <a:t>부분을 반복되는 별 문양 패턴으로 설정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(HTML, CSS) class=“visual”</a:t>
            </a:r>
            <a:r>
              <a:rPr lang="ko-KR" altLang="en-US" dirty="0"/>
              <a:t>인</a:t>
            </a:r>
            <a:r>
              <a:rPr lang="en-US" altLang="ko-KR" dirty="0"/>
              <a:t> section </a:t>
            </a:r>
            <a:r>
              <a:rPr lang="ko-KR" altLang="en-US" dirty="0"/>
              <a:t>내부의 왼편 빈 자리에 커피 머신 이미지 삽입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header .main-menu .</a:t>
            </a:r>
            <a:r>
              <a:rPr lang="en-US" altLang="ko-KR" dirty="0" err="1"/>
              <a:t>item:hover</a:t>
            </a:r>
            <a:r>
              <a:rPr lang="en-US" altLang="ko-KR" dirty="0"/>
              <a:t> .</a:t>
            </a:r>
            <a:r>
              <a:rPr lang="en-US" altLang="ko-KR" dirty="0" err="1"/>
              <a:t>item__name</a:t>
            </a:r>
            <a:r>
              <a:rPr lang="ko-KR" altLang="en-US" dirty="0"/>
              <a:t>의 </a:t>
            </a:r>
            <a:r>
              <a:rPr lang="en-US" altLang="ko-KR" dirty="0"/>
              <a:t>background-color</a:t>
            </a:r>
            <a:r>
              <a:rPr lang="ko-KR" altLang="en-US" dirty="0"/>
              <a:t>를 검은색으로 설정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header .main-menu .item .</a:t>
            </a:r>
            <a:r>
              <a:rPr lang="en-US" altLang="ko-KR" dirty="0" err="1"/>
              <a:t>item__contents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.</a:t>
            </a:r>
            <a:r>
              <a:rPr lang="en-US" altLang="ko-KR" dirty="0" err="1"/>
              <a:t>contents__texture</a:t>
            </a:r>
            <a:r>
              <a:rPr lang="en-US" altLang="ko-KR" dirty="0"/>
              <a:t> h4 </a:t>
            </a:r>
            <a:r>
              <a:rPr lang="ko-KR" altLang="en-US" dirty="0"/>
              <a:t>와</a:t>
            </a:r>
            <a:r>
              <a:rPr lang="en-US" altLang="ko-KR" dirty="0"/>
              <a:t>, header .main-menu .item </a:t>
            </a:r>
            <a:br>
              <a:rPr lang="en-US" altLang="ko-KR" dirty="0"/>
            </a:br>
            <a:r>
              <a:rPr lang="en-US" altLang="ko-KR" dirty="0"/>
              <a:t>.</a:t>
            </a:r>
            <a:r>
              <a:rPr lang="en-US" altLang="ko-KR" dirty="0" err="1"/>
              <a:t>item__contents</a:t>
            </a:r>
            <a:r>
              <a:rPr lang="en-US" altLang="ko-KR" dirty="0"/>
              <a:t> .</a:t>
            </a:r>
            <a:r>
              <a:rPr lang="en-US" altLang="ko-KR" dirty="0" err="1"/>
              <a:t>contents__texture</a:t>
            </a:r>
            <a:r>
              <a:rPr lang="en-US" altLang="ko-KR" dirty="0"/>
              <a:t> p</a:t>
            </a:r>
            <a:r>
              <a:rPr lang="ko-KR" altLang="en-US" dirty="0"/>
              <a:t>의 글자색을 금빛으로</a:t>
            </a:r>
            <a:br>
              <a:rPr lang="en-US" altLang="ko-KR" dirty="0"/>
            </a:br>
            <a:r>
              <a:rPr lang="ko-KR" altLang="en-US" dirty="0"/>
              <a:t>설정하여 가독성을 보완했다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header .main-menu .item .</a:t>
            </a:r>
            <a:r>
              <a:rPr lang="en-US" altLang="ko-KR" dirty="0" err="1"/>
              <a:t>item__contents</a:t>
            </a:r>
            <a:r>
              <a:rPr lang="en-US" altLang="ko-KR" dirty="0"/>
              <a:t> .contents__</a:t>
            </a:r>
            <a:br>
              <a:rPr lang="en-US" altLang="ko-KR" dirty="0"/>
            </a:br>
            <a:r>
              <a:rPr lang="en-US" altLang="ko-KR" dirty="0"/>
              <a:t>texture</a:t>
            </a:r>
            <a:r>
              <a:rPr lang="ko-KR" altLang="en-US" dirty="0"/>
              <a:t>의 </a:t>
            </a:r>
            <a:r>
              <a:rPr lang="en-US" altLang="ko-KR" dirty="0"/>
              <a:t>background-image</a:t>
            </a:r>
            <a:r>
              <a:rPr lang="ko-KR" altLang="en-US" dirty="0"/>
              <a:t>를 </a:t>
            </a:r>
            <a:r>
              <a:rPr lang="en-US" altLang="ko-KR" dirty="0"/>
              <a:t>star.png         </a:t>
            </a:r>
            <a:r>
              <a:rPr lang="ko-KR" altLang="en-US" dirty="0"/>
              <a:t>로 설정</a:t>
            </a:r>
            <a:endParaRPr lang="en-US" altLang="ko-KR" dirty="0"/>
          </a:p>
        </p:txBody>
      </p:sp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104EC50C-F95B-E2B7-8FF2-49FEA0B8E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55" y="1696823"/>
            <a:ext cx="7183620" cy="3790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E078C9-1D1B-3C41-8737-C9D930442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13" y="6198669"/>
            <a:ext cx="381033" cy="2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44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2</a:t>
            </a:r>
            <a:r>
              <a:rPr lang="ko-KR" altLang="en-US" dirty="0"/>
              <a:t>차 수정 사항 </a:t>
            </a:r>
            <a:r>
              <a:rPr lang="en-US" altLang="ko-KR" dirty="0"/>
              <a:t>CSS (HTML) </a:t>
            </a:r>
            <a:r>
              <a:rPr lang="ko-KR" altLang="en-US" dirty="0"/>
              <a:t>구조</a:t>
            </a:r>
          </a:p>
        </p:txBody>
      </p:sp>
      <p:pic>
        <p:nvPicPr>
          <p:cNvPr id="3" name="그림 2" descr="웹사이트이(가) 표시된 사진&#10;&#10;자동 생성된 설명">
            <a:extLst>
              <a:ext uri="{FF2B5EF4-FFF2-40B4-BE49-F238E27FC236}">
                <a16:creationId xmlns:a16="http://schemas.microsoft.com/office/drawing/2014/main" id="{FCE799B7-FEE5-7659-733D-58B66430F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463" y="1784258"/>
            <a:ext cx="6808237" cy="359205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FA512C5-AC16-3C9C-E4CF-8730805C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" y="1270773"/>
            <a:ext cx="5578811" cy="228848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A819E38-E1D7-A13F-358E-44D54D754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" y="3676264"/>
            <a:ext cx="5790609" cy="28692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67415-F371-E725-3001-78A550E81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0" y="5390308"/>
            <a:ext cx="5883150" cy="160034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66358C19-73C4-52E2-3FC9-95439AD32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0" y="5564338"/>
            <a:ext cx="2277844" cy="108264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E6993E8-69AD-A5A8-5F24-3632AACA1170}"/>
              </a:ext>
            </a:extLst>
          </p:cNvPr>
          <p:cNvSpPr/>
          <p:nvPr/>
        </p:nvSpPr>
        <p:spPr>
          <a:xfrm>
            <a:off x="6017069" y="2621902"/>
            <a:ext cx="5095689" cy="690465"/>
          </a:xfrm>
          <a:prstGeom prst="rect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3E57B02-6457-1815-AB02-B44FA637F515}"/>
              </a:ext>
            </a:extLst>
          </p:cNvPr>
          <p:cNvCxnSpPr>
            <a:stCxn id="12" idx="3"/>
          </p:cNvCxnSpPr>
          <p:nvPr/>
        </p:nvCxnSpPr>
        <p:spPr>
          <a:xfrm>
            <a:off x="5634792" y="2415014"/>
            <a:ext cx="382278" cy="62676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7E353D-F8A8-9EF2-8898-0A0BC6AFD32C}"/>
              </a:ext>
            </a:extLst>
          </p:cNvPr>
          <p:cNvSpPr/>
          <p:nvPr/>
        </p:nvSpPr>
        <p:spPr>
          <a:xfrm>
            <a:off x="6017069" y="3312367"/>
            <a:ext cx="5095689" cy="69046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4EBD020-722D-9CAC-B5C6-340197FEB8B3}"/>
              </a:ext>
            </a:extLst>
          </p:cNvPr>
          <p:cNvCxnSpPr/>
          <p:nvPr/>
        </p:nvCxnSpPr>
        <p:spPr>
          <a:xfrm flipV="1">
            <a:off x="5846590" y="4016828"/>
            <a:ext cx="382277" cy="10496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A4DBE8-6A20-896C-60F3-678679ACC180}"/>
              </a:ext>
            </a:extLst>
          </p:cNvPr>
          <p:cNvSpPr/>
          <p:nvPr/>
        </p:nvSpPr>
        <p:spPr>
          <a:xfrm>
            <a:off x="6017069" y="5376312"/>
            <a:ext cx="5883150" cy="127067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64DB90-DC5D-70E6-280C-429ABA3D54CC}"/>
              </a:ext>
            </a:extLst>
          </p:cNvPr>
          <p:cNvCxnSpPr>
            <a:cxnSpLocks/>
          </p:cNvCxnSpPr>
          <p:nvPr/>
        </p:nvCxnSpPr>
        <p:spPr>
          <a:xfrm flipH="1" flipV="1">
            <a:off x="7277100" y="4745818"/>
            <a:ext cx="1017814" cy="6304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24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2</a:t>
            </a:r>
            <a:r>
              <a:rPr lang="ko-KR" altLang="en-US" dirty="0"/>
              <a:t>차 수정 사항 </a:t>
            </a:r>
            <a:r>
              <a:rPr lang="en-US" altLang="ko-KR" dirty="0"/>
              <a:t>git</a:t>
            </a:r>
            <a:r>
              <a:rPr lang="ko-KR" altLang="en-US" dirty="0"/>
              <a:t>에 커밋하는 과정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90E9A37-862F-C6FC-9DBF-22FFA3FE6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6" y="1377115"/>
            <a:ext cx="5029636" cy="192040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B8C27D9-8320-B0F0-4458-5A92E6370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42" y="1339011"/>
            <a:ext cx="5037257" cy="199661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8D9E410-1B77-AF6A-C60D-01BE5E3C3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7" y="3940785"/>
            <a:ext cx="5006774" cy="1775614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D34B8C1-A804-9A43-79B2-2A23F3E3C228}"/>
              </a:ext>
            </a:extLst>
          </p:cNvPr>
          <p:cNvSpPr/>
          <p:nvPr/>
        </p:nvSpPr>
        <p:spPr>
          <a:xfrm>
            <a:off x="5380324" y="1968759"/>
            <a:ext cx="845563" cy="699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3992FE7-6B43-7D52-3871-C969D269D05B}"/>
              </a:ext>
            </a:extLst>
          </p:cNvPr>
          <p:cNvSpPr/>
          <p:nvPr/>
        </p:nvSpPr>
        <p:spPr>
          <a:xfrm rot="7909284">
            <a:off x="5327855" y="3202527"/>
            <a:ext cx="845563" cy="699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1697BD-3D61-94E8-DEF3-48549152A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51" y="4131904"/>
            <a:ext cx="5687170" cy="139337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15D6844-FE4A-670D-C8AE-DE0DA2147359}"/>
              </a:ext>
            </a:extLst>
          </p:cNvPr>
          <p:cNvSpPr/>
          <p:nvPr/>
        </p:nvSpPr>
        <p:spPr>
          <a:xfrm>
            <a:off x="5439414" y="4472468"/>
            <a:ext cx="845563" cy="699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2CB1D-83E9-E3D3-DF45-A569545569F0}"/>
              </a:ext>
            </a:extLst>
          </p:cNvPr>
          <p:cNvSpPr txBox="1"/>
          <p:nvPr/>
        </p:nvSpPr>
        <p:spPr>
          <a:xfrm>
            <a:off x="317572" y="3297521"/>
            <a:ext cx="5029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※visual studio code</a:t>
            </a:r>
            <a:r>
              <a:rPr lang="ko-KR" altLang="en-US" sz="1400" dirty="0"/>
              <a:t>의 터미널 </a:t>
            </a:r>
            <a:r>
              <a:rPr lang="en-US" altLang="ko-KR" sz="1400" dirty="0"/>
              <a:t>– </a:t>
            </a:r>
            <a:r>
              <a:rPr lang="en-US" altLang="ko-KR" sz="1400" dirty="0" err="1"/>
              <a:t>powershell</a:t>
            </a:r>
            <a:r>
              <a:rPr lang="ko-KR" altLang="en-US" sz="1400" dirty="0"/>
              <a:t>에서 실행</a:t>
            </a:r>
          </a:p>
        </p:txBody>
      </p:sp>
    </p:spTree>
    <p:extLst>
      <p:ext uri="{BB962C8B-B14F-4D97-AF65-F5344CB8AC3E}">
        <p14:creationId xmlns:p14="http://schemas.microsoft.com/office/powerpoint/2010/main" val="402334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2C934-B960-C3C9-2D08-10BAF0D9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83" y="1566194"/>
            <a:ext cx="7676639" cy="4050227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13441" y="772537"/>
            <a:ext cx="9615204" cy="341632"/>
          </a:xfrm>
        </p:spPr>
        <p:txBody>
          <a:bodyPr/>
          <a:lstStyle/>
          <a:p>
            <a:r>
              <a:rPr lang="ko-KR" altLang="en-US" dirty="0"/>
              <a:t>① </a:t>
            </a:r>
            <a:r>
              <a:rPr lang="en-US" altLang="ko-KR" dirty="0"/>
              <a:t>3</a:t>
            </a:r>
            <a:r>
              <a:rPr lang="ko-KR" altLang="en-US" dirty="0"/>
              <a:t>차</a:t>
            </a:r>
            <a:r>
              <a:rPr lang="en-US" altLang="ko-KR" dirty="0"/>
              <a:t> </a:t>
            </a:r>
            <a:r>
              <a:rPr lang="ko-KR" altLang="en-US" dirty="0"/>
              <a:t>수정 사항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44460B-5C38-BD14-91B2-CA365BEC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025" y="1696823"/>
            <a:ext cx="4004878" cy="3413839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 Reverse! </a:t>
            </a:r>
            <a:r>
              <a:rPr lang="ko-KR" altLang="en-US" dirty="0"/>
              <a:t>버튼을 누를 시</a:t>
            </a:r>
            <a:r>
              <a:rPr lang="en-US" altLang="ko-KR" dirty="0"/>
              <a:t>, VISUAL section</a:t>
            </a:r>
            <a:r>
              <a:rPr lang="ko-KR" altLang="en-US" dirty="0"/>
              <a:t>에 배치된 이미지들이 드러나는 순서가 반대로 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Reverse! </a:t>
            </a:r>
            <a:r>
              <a:rPr lang="ko-KR" altLang="en-US" dirty="0"/>
              <a:t>버튼을 한 번 더 누를 시</a:t>
            </a:r>
            <a:r>
              <a:rPr lang="en-US" altLang="ko-KR" dirty="0"/>
              <a:t>,</a:t>
            </a:r>
            <a:r>
              <a:rPr lang="ko-KR" altLang="en-US" dirty="0"/>
              <a:t> 이미지들이 드러나는 순서가 원래대로 </a:t>
            </a:r>
            <a:r>
              <a:rPr lang="en-US" altLang="ko-KR" dirty="0"/>
              <a:t>(</a:t>
            </a:r>
            <a:r>
              <a:rPr lang="ko-KR" altLang="en-US" dirty="0"/>
              <a:t>페이지가 로딩될 때의 순서대로</a:t>
            </a:r>
            <a:r>
              <a:rPr lang="en-US" altLang="ko-KR" dirty="0"/>
              <a:t>)</a:t>
            </a:r>
            <a:r>
              <a:rPr lang="ko-KR" altLang="en-US" dirty="0"/>
              <a:t> 돌아오는 </a:t>
            </a:r>
            <a:r>
              <a:rPr lang="en-US" altLang="ko-KR" dirty="0"/>
              <a:t>Reverse </a:t>
            </a:r>
            <a:r>
              <a:rPr lang="ko-KR" altLang="en-US" dirty="0"/>
              <a:t>기능 추가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Javascript</a:t>
            </a:r>
            <a:r>
              <a:rPr lang="ko-KR" altLang="en-US" dirty="0"/>
              <a:t>에 해당 기능을 수행하는 </a:t>
            </a:r>
            <a:r>
              <a:rPr lang="en-US" altLang="ko-KR" dirty="0" err="1"/>
              <a:t>Firstimage</a:t>
            </a:r>
            <a:r>
              <a:rPr lang="en-US" altLang="ko-KR" dirty="0"/>
              <a:t>() </a:t>
            </a:r>
            <a:r>
              <a:rPr lang="ko-KR" altLang="en-US" dirty="0"/>
              <a:t>함수와 </a:t>
            </a:r>
            <a:r>
              <a:rPr lang="en-US" altLang="ko-KR" dirty="0"/>
              <a:t>reverse() </a:t>
            </a:r>
            <a:r>
              <a:rPr lang="ko-KR" altLang="en-US" dirty="0"/>
              <a:t>함수 추가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</a:t>
            </a:r>
            <a:r>
              <a:rPr lang="ko-KR" altLang="en-US" dirty="0"/>
              <a:t>를 수정하여 </a:t>
            </a:r>
            <a:r>
              <a:rPr lang="en-US" altLang="ko-KR" dirty="0"/>
              <a:t>Reverse! </a:t>
            </a:r>
            <a:r>
              <a:rPr lang="ko-KR" altLang="en-US" dirty="0"/>
              <a:t>버튼 추가</a:t>
            </a:r>
            <a:r>
              <a:rPr lang="en-US" altLang="ko-KR" dirty="0"/>
              <a:t>. </a:t>
            </a:r>
            <a:r>
              <a:rPr lang="en-US" altLang="ko-KR" dirty="0" err="1"/>
              <a:t>Js</a:t>
            </a:r>
            <a:r>
              <a:rPr lang="ko-KR" altLang="en-US" dirty="0"/>
              <a:t>의 </a:t>
            </a:r>
            <a:r>
              <a:rPr lang="en-US" altLang="ko-KR" dirty="0"/>
              <a:t>reverse() </a:t>
            </a:r>
            <a:r>
              <a:rPr lang="ko-KR" altLang="en-US" dirty="0"/>
              <a:t>함수와 연결한다</a:t>
            </a:r>
            <a:r>
              <a:rPr lang="en-US" altLang="ko-KR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1F51C5-17EA-90D7-7501-51E073CB8634}"/>
              </a:ext>
            </a:extLst>
          </p:cNvPr>
          <p:cNvSpPr/>
          <p:nvPr/>
        </p:nvSpPr>
        <p:spPr>
          <a:xfrm>
            <a:off x="6523264" y="3429001"/>
            <a:ext cx="590550" cy="25309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94D49A-B4D6-F809-3AE9-EBF576DD98EE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6818539" y="3682093"/>
            <a:ext cx="749450" cy="2318097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61C59B-9BEB-9F52-7ED5-6F22C4F2F08F}"/>
              </a:ext>
            </a:extLst>
          </p:cNvPr>
          <p:cNvSpPr txBox="1"/>
          <p:nvPr/>
        </p:nvSpPr>
        <p:spPr>
          <a:xfrm>
            <a:off x="6748839" y="6000190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Reverse! </a:t>
            </a:r>
            <a:r>
              <a:rPr lang="ko-KR" altLang="en-US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4151886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71364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3</a:t>
            </a:r>
            <a:r>
              <a:rPr lang="ko-KR" altLang="en-US" dirty="0"/>
              <a:t>차 수정 사항 자바스크립트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D1BE7-249A-F1F8-72AA-8724283A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6" y="1292490"/>
            <a:ext cx="5245491" cy="535364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27622BF-D1B3-53C9-D274-1929B393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62" y="1292490"/>
            <a:ext cx="5324758" cy="14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88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71364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3</a:t>
            </a:r>
            <a:r>
              <a:rPr lang="ko-KR" altLang="en-US" dirty="0"/>
              <a:t>차 수정 사항 자바스크립트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67B00F5-1FF0-1CFD-E467-B81EA2A0F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8" y="1229616"/>
            <a:ext cx="5540229" cy="470465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8D75FE7-CBDC-022E-FB9A-009D7D4FC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82" y="812132"/>
            <a:ext cx="5971438" cy="566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68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0C77A55D-74F3-458E-AE5C-BDE93A95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97104"/>
              </p:ext>
            </p:extLst>
          </p:nvPr>
        </p:nvGraphicFramePr>
        <p:xfrm>
          <a:off x="2451663" y="2836506"/>
          <a:ext cx="8991598" cy="2403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200">
                  <a:extLst>
                    <a:ext uri="{9D8B030D-6E8A-4147-A177-3AD203B41FA5}">
                      <a16:colId xmlns:a16="http://schemas.microsoft.com/office/drawing/2014/main" val="3943245573"/>
                    </a:ext>
                  </a:extLst>
                </a:gridCol>
                <a:gridCol w="2518293">
                  <a:extLst>
                    <a:ext uri="{9D8B030D-6E8A-4147-A177-3AD203B41FA5}">
                      <a16:colId xmlns:a16="http://schemas.microsoft.com/office/drawing/2014/main" val="49119941"/>
                    </a:ext>
                  </a:extLst>
                </a:gridCol>
                <a:gridCol w="5383105">
                  <a:extLst>
                    <a:ext uri="{9D8B030D-6E8A-4147-A177-3AD203B41FA5}">
                      <a16:colId xmlns:a16="http://schemas.microsoft.com/office/drawing/2014/main" val="3024330923"/>
                    </a:ext>
                  </a:extLst>
                </a:gridCol>
              </a:tblGrid>
              <a:tr h="600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01.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가위바위보 게임 만들기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HTML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및 자바스크립트의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WHILE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반복문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BREAK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차원 배열 구조 등을 활용해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컴퓨터와 플레이어 간에 진행할 수 있는 가위바위보 게임 구현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243436"/>
                  </a:ext>
                </a:extLst>
              </a:tr>
              <a:tr h="600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02.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계산기 만들기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HTML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및 자바스크립트를 기반으로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부트스트랩 디자인을 활용해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사칙연산및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거듭제곱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리셋이 가능한 계산기 구현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1671901"/>
                  </a:ext>
                </a:extLst>
              </a:tr>
              <a:tr h="600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03.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클론 코딩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HTML,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CSS,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JAVASCRIPT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기반으로 한 카페 웹사이트 클론 코딩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2912011"/>
                  </a:ext>
                </a:extLst>
              </a:tr>
              <a:tr h="600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04.</a:t>
                      </a:r>
                      <a:endParaRPr lang="ko-KR" altLang="en-US" sz="24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웹사이트 만들기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HTML,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CSS,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JAVASCRIPT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기반으로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부트스트랩을 활용한 웹사이트 제작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308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774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71364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3</a:t>
            </a:r>
            <a:r>
              <a:rPr lang="ko-KR" altLang="en-US" dirty="0"/>
              <a:t>차 수정 사항 자바스크립트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CF896-3402-7B56-A108-E1F5515F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08" y="1265953"/>
            <a:ext cx="4302714" cy="51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7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13441" y="772537"/>
            <a:ext cx="9615204" cy="341632"/>
          </a:xfrm>
        </p:spPr>
        <p:txBody>
          <a:bodyPr/>
          <a:lstStyle/>
          <a:p>
            <a:r>
              <a:rPr lang="ko-KR" altLang="en-US" dirty="0"/>
              <a:t>① </a:t>
            </a:r>
            <a:r>
              <a:rPr lang="en-US" altLang="ko-KR" dirty="0"/>
              <a:t>4</a:t>
            </a:r>
            <a:r>
              <a:rPr lang="ko-KR" altLang="en-US" dirty="0"/>
              <a:t>차</a:t>
            </a:r>
            <a:r>
              <a:rPr lang="en-US" altLang="ko-KR" dirty="0"/>
              <a:t> </a:t>
            </a:r>
            <a:r>
              <a:rPr lang="ko-KR" altLang="en-US" dirty="0"/>
              <a:t>수정 사항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44460B-5C38-BD14-91B2-CA365BEC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025" y="1696823"/>
            <a:ext cx="4004878" cy="3413839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 HTML</a:t>
            </a:r>
            <a:r>
              <a:rPr lang="ko-KR" altLang="en-US" dirty="0"/>
              <a:t>과 </a:t>
            </a:r>
            <a:r>
              <a:rPr lang="en-US" altLang="ko-KR" dirty="0"/>
              <a:t>CSS</a:t>
            </a:r>
            <a:r>
              <a:rPr lang="ko-KR" altLang="en-US" dirty="0"/>
              <a:t>를 수정하여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footer</a:t>
            </a:r>
            <a:r>
              <a:rPr lang="ko-KR" altLang="en-US" dirty="0"/>
              <a:t>영역의 메뉴와 버튼들을 왼편의 스크린샷에서 보이는 것처럼 알맞게 정렬함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왼쪽 밑에 위치한 세 버튼 중에 하나를 클릭 시</a:t>
            </a:r>
            <a:r>
              <a:rPr lang="en-US" altLang="ko-KR" dirty="0"/>
              <a:t>, ‘</a:t>
            </a:r>
            <a:r>
              <a:rPr lang="ko-KR" altLang="en-US" dirty="0"/>
              <a:t>준비 중입니다</a:t>
            </a:r>
            <a:r>
              <a:rPr lang="en-US" altLang="ko-KR" dirty="0"/>
              <a:t>.’</a:t>
            </a:r>
            <a:r>
              <a:rPr lang="ko-KR" altLang="en-US" dirty="0"/>
              <a:t>라는 </a:t>
            </a:r>
            <a:r>
              <a:rPr lang="ko-KR" altLang="en-US" dirty="0" err="1"/>
              <a:t>알림창이</a:t>
            </a:r>
            <a:r>
              <a:rPr lang="en-US" altLang="ko-KR" dirty="0"/>
              <a:t> </a:t>
            </a:r>
            <a:r>
              <a:rPr lang="ko-KR" altLang="en-US" dirty="0"/>
              <a:t>뜨고 세 버튼이 사라지는 동시에</a:t>
            </a:r>
            <a:r>
              <a:rPr lang="en-US" altLang="ko-KR" dirty="0"/>
              <a:t>, </a:t>
            </a:r>
            <a:r>
              <a:rPr lang="ko-KR" altLang="en-US" dirty="0"/>
              <a:t>그 위치에 숨겨져 있던 </a:t>
            </a:r>
            <a:r>
              <a:rPr lang="en-US" altLang="ko-KR" dirty="0"/>
              <a:t>‘</a:t>
            </a:r>
            <a:r>
              <a:rPr lang="ko-KR" altLang="en-US" dirty="0" err="1"/>
              <a:t>히든</a:t>
            </a:r>
            <a:r>
              <a:rPr lang="ko-KR" altLang="en-US" dirty="0"/>
              <a:t> 버튼</a:t>
            </a:r>
            <a:r>
              <a:rPr lang="en-US" altLang="ko-KR" dirty="0"/>
              <a:t>’</a:t>
            </a:r>
            <a:r>
              <a:rPr lang="ko-KR" altLang="en-US" dirty="0"/>
              <a:t>이 나타나는</a:t>
            </a:r>
            <a:r>
              <a:rPr lang="en-US" altLang="ko-KR" dirty="0"/>
              <a:t> </a:t>
            </a:r>
            <a:r>
              <a:rPr lang="ko-KR" altLang="en-US" dirty="0"/>
              <a:t>기능 추가</a:t>
            </a:r>
            <a:r>
              <a:rPr lang="en-US" altLang="ko-KR" dirty="0"/>
              <a:t>. ‘</a:t>
            </a:r>
            <a:r>
              <a:rPr lang="ko-KR" altLang="en-US" dirty="0" err="1"/>
              <a:t>히든</a:t>
            </a:r>
            <a:r>
              <a:rPr lang="ko-KR" altLang="en-US" dirty="0"/>
              <a:t> 버튼</a:t>
            </a:r>
            <a:r>
              <a:rPr lang="en-US" altLang="ko-KR" dirty="0"/>
              <a:t>‘</a:t>
            </a:r>
            <a:r>
              <a:rPr lang="ko-KR" altLang="en-US" dirty="0"/>
              <a:t>을 클릭 시 </a:t>
            </a:r>
            <a:r>
              <a:rPr lang="en-US" altLang="ko-KR" dirty="0"/>
              <a:t>‘</a:t>
            </a:r>
            <a:r>
              <a:rPr lang="ko-KR" altLang="en-US" dirty="0" err="1"/>
              <a:t>히든</a:t>
            </a:r>
            <a:r>
              <a:rPr lang="ko-KR" altLang="en-US" dirty="0"/>
              <a:t> 버튼</a:t>
            </a:r>
            <a:r>
              <a:rPr lang="en-US" altLang="ko-KR" dirty="0"/>
              <a:t>‘</a:t>
            </a:r>
            <a:r>
              <a:rPr lang="ko-KR" altLang="en-US" dirty="0"/>
              <a:t>은 사라지고 다시 세 버튼이 나타난다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</a:t>
            </a:r>
            <a:r>
              <a:rPr lang="ko-KR" altLang="en-US" dirty="0"/>
              <a:t>를 수정함</a:t>
            </a:r>
            <a:r>
              <a:rPr lang="en-US" altLang="ko-KR" dirty="0"/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 err="1"/>
              <a:t>Javascript</a:t>
            </a:r>
            <a:r>
              <a:rPr lang="ko-KR" altLang="en-US" dirty="0"/>
              <a:t>에 </a:t>
            </a:r>
            <a:r>
              <a:rPr lang="ko-KR" altLang="en-US" dirty="0" err="1"/>
              <a:t>알림창이</a:t>
            </a:r>
            <a:r>
              <a:rPr lang="ko-KR" altLang="en-US" dirty="0"/>
              <a:t> 뜨는 기능을 수행하는 </a:t>
            </a:r>
            <a:r>
              <a:rPr lang="en-US" altLang="ko-KR" dirty="0"/>
              <a:t>ready()</a:t>
            </a:r>
            <a:r>
              <a:rPr lang="ko-KR" altLang="en-US" dirty="0"/>
              <a:t>함수와</a:t>
            </a:r>
            <a:r>
              <a:rPr lang="en-US" altLang="ko-KR" dirty="0"/>
              <a:t>, </a:t>
            </a:r>
            <a:r>
              <a:rPr lang="ko-KR" altLang="en-US" dirty="0"/>
              <a:t>세 버튼을 숨기고 </a:t>
            </a:r>
            <a:r>
              <a:rPr lang="en-US" altLang="ko-KR" dirty="0"/>
              <a:t>‘</a:t>
            </a:r>
            <a:r>
              <a:rPr lang="ko-KR" altLang="en-US" dirty="0" err="1"/>
              <a:t>히든</a:t>
            </a:r>
            <a:r>
              <a:rPr lang="ko-KR" altLang="en-US" dirty="0"/>
              <a:t> 버튼</a:t>
            </a:r>
            <a:r>
              <a:rPr lang="en-US" altLang="ko-KR" dirty="0"/>
              <a:t>’</a:t>
            </a:r>
            <a:r>
              <a:rPr lang="ko-KR" altLang="en-US" dirty="0"/>
              <a:t>을 드러내는 </a:t>
            </a:r>
            <a:r>
              <a:rPr lang="en-US" altLang="ko-KR" dirty="0"/>
              <a:t>fade()</a:t>
            </a:r>
            <a:r>
              <a:rPr lang="ko-KR" altLang="en-US" dirty="0"/>
              <a:t>함수</a:t>
            </a:r>
            <a:r>
              <a:rPr lang="en-US" altLang="ko-KR" dirty="0"/>
              <a:t>, ‘</a:t>
            </a:r>
            <a:r>
              <a:rPr lang="ko-KR" altLang="en-US" dirty="0" err="1"/>
              <a:t>히든</a:t>
            </a:r>
            <a:r>
              <a:rPr lang="ko-KR" altLang="en-US" dirty="0"/>
              <a:t> 버튼</a:t>
            </a:r>
            <a:r>
              <a:rPr lang="en-US" altLang="ko-KR" dirty="0"/>
              <a:t>’</a:t>
            </a:r>
            <a:r>
              <a:rPr lang="ko-KR" altLang="en-US" dirty="0"/>
              <a:t>을 숨기고 세 버튼을 드러내는</a:t>
            </a:r>
            <a:r>
              <a:rPr lang="en-US" altLang="ko-KR" dirty="0"/>
              <a:t> display()</a:t>
            </a:r>
            <a:r>
              <a:rPr lang="ko-KR" altLang="en-US" dirty="0"/>
              <a:t>함수를 삽입함</a:t>
            </a:r>
            <a:r>
              <a:rPr lang="en-US" altLang="ko-KR" dirty="0"/>
              <a:t>.  </a:t>
            </a:r>
            <a:r>
              <a:rPr lang="ko-KR" altLang="en-US" dirty="0"/>
              <a:t>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이용해</a:t>
            </a:r>
            <a:r>
              <a:rPr lang="en-US" altLang="ko-KR" dirty="0"/>
              <a:t>,</a:t>
            </a:r>
            <a:r>
              <a:rPr lang="ko-KR" altLang="en-US" dirty="0"/>
              <a:t> 마우스로 해당 버튼 클릭 시 적절한 함수들이 실행되게 함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11400-CF2B-41DC-D355-FE5328A1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82" y="1810138"/>
            <a:ext cx="7702829" cy="40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61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71364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4</a:t>
            </a:r>
            <a:r>
              <a:rPr lang="ko-KR" altLang="en-US" dirty="0"/>
              <a:t>차 수정 사항 </a:t>
            </a:r>
            <a:r>
              <a:rPr lang="en-US" altLang="ko-KR" dirty="0"/>
              <a:t>HTML, CSS </a:t>
            </a:r>
            <a:r>
              <a:rPr lang="ko-KR" altLang="en-US" dirty="0"/>
              <a:t>구조</a:t>
            </a:r>
          </a:p>
        </p:txBody>
      </p:sp>
      <p:pic>
        <p:nvPicPr>
          <p:cNvPr id="4" name="그림 3" descr="텍스트, 웹사이트이(가) 표시된 사진&#10;&#10;자동 생성된 설명">
            <a:extLst>
              <a:ext uri="{FF2B5EF4-FFF2-40B4-BE49-F238E27FC236}">
                <a16:creationId xmlns:a16="http://schemas.microsoft.com/office/drawing/2014/main" id="{09FD0649-35B9-CFF6-12B2-54A1372ED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28" y="4153804"/>
            <a:ext cx="7308783" cy="247680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EA40EBF-5071-6F73-0E94-AD2E3A59D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0" y="3111774"/>
            <a:ext cx="1895217" cy="364499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E1BE579-9264-C54E-F3C9-1358CC470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0" y="1137595"/>
            <a:ext cx="2734238" cy="19741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42CB68-738A-21F4-91B3-7CEE27364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678" y="1268963"/>
            <a:ext cx="7368559" cy="2631233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053CF6-E48F-90D5-887F-0C8C5698C817}"/>
              </a:ext>
            </a:extLst>
          </p:cNvPr>
          <p:cNvSpPr/>
          <p:nvPr/>
        </p:nvSpPr>
        <p:spPr>
          <a:xfrm>
            <a:off x="2922105" y="5392206"/>
            <a:ext cx="807573" cy="653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8A6D672-4489-DDF5-AAB6-0FFE19DE7026}"/>
              </a:ext>
            </a:extLst>
          </p:cNvPr>
          <p:cNvSpPr/>
          <p:nvPr/>
        </p:nvSpPr>
        <p:spPr>
          <a:xfrm rot="10800000">
            <a:off x="2830079" y="2257748"/>
            <a:ext cx="807573" cy="653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C9558-57C3-5CC0-8726-3136917B26A2}"/>
              </a:ext>
            </a:extLst>
          </p:cNvPr>
          <p:cNvSpPr txBox="1"/>
          <p:nvPr/>
        </p:nvSpPr>
        <p:spPr>
          <a:xfrm>
            <a:off x="11098237" y="2257748"/>
            <a:ext cx="109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61C4C-FFC3-A442-9411-9DC0B63AEACA}"/>
              </a:ext>
            </a:extLst>
          </p:cNvPr>
          <p:cNvSpPr txBox="1"/>
          <p:nvPr/>
        </p:nvSpPr>
        <p:spPr>
          <a:xfrm>
            <a:off x="11069089" y="5392206"/>
            <a:ext cx="109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수정 후</a:t>
            </a:r>
          </a:p>
        </p:txBody>
      </p:sp>
    </p:spTree>
    <p:extLst>
      <p:ext uri="{BB962C8B-B14F-4D97-AF65-F5344CB8AC3E}">
        <p14:creationId xmlns:p14="http://schemas.microsoft.com/office/powerpoint/2010/main" val="451037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클론 코딩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71364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4</a:t>
            </a:r>
            <a:r>
              <a:rPr lang="ko-KR" altLang="en-US" dirty="0"/>
              <a:t>차 수정 사항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4BA84F-0185-C77B-C29A-96131CEA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4" y="2026315"/>
            <a:ext cx="6209275" cy="2937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CD9823-1D46-4837-D669-464C922E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790" y="1039466"/>
            <a:ext cx="5317976" cy="52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4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만들기</a:t>
            </a:r>
          </a:p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HTML,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CSS,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기반으로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부트스트랩 디자인을 활용한 웹사이트 제작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964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웹사이트 만들기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08009"/>
              </p:ext>
            </p:extLst>
          </p:nvPr>
        </p:nvGraphicFramePr>
        <p:xfrm>
          <a:off x="6173541" y="1256044"/>
          <a:ext cx="5486498" cy="4883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2023. 04 ~ 2023. 04 (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약 일주일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BE 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명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(BE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100%)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개인 사이드 프로젝트로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과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CSS,</a:t>
                      </a:r>
                      <a:r>
                        <a:rPr lang="en-US" altLang="ko-KR" sz="1050" baseline="0" dirty="0">
                          <a:solidFill>
                            <a:schemeClr val="accent5"/>
                          </a:solidFill>
                        </a:rPr>
                        <a:t> Bootstrap</a:t>
                      </a:r>
                      <a:r>
                        <a:rPr lang="ko-KR" altLang="en-US" sz="1050" baseline="0" dirty="0">
                          <a:solidFill>
                            <a:schemeClr val="accent5"/>
                          </a:solidFill>
                        </a:rPr>
                        <a:t>을 활용한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웹사이트 제작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.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본인 소개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accent5"/>
                          </a:solidFill>
                        </a:rPr>
                        <a:t>파비콘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설명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가위바위보 게임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계산기 등 다양한 기능이 구현된</a:t>
                      </a:r>
                      <a:r>
                        <a:rPr lang="ko-KR" altLang="en-US" sz="1050" baseline="0" dirty="0">
                          <a:solidFill>
                            <a:schemeClr val="accent5"/>
                          </a:solidFill>
                        </a:rPr>
                        <a:t> 웹사이트 제작</a:t>
                      </a:r>
                      <a:r>
                        <a:rPr lang="en-US" altLang="ko-KR" sz="1050" baseline="0" dirty="0">
                          <a:solidFill>
                            <a:schemeClr val="accent5"/>
                          </a:solidFill>
                        </a:rPr>
                        <a:t>.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107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CSS,</a:t>
                      </a:r>
                      <a:r>
                        <a:rPr lang="en-US" altLang="ko-KR" sz="1050" baseline="0" dirty="0">
                          <a:solidFill>
                            <a:schemeClr val="accent5"/>
                          </a:solidFill>
                        </a:rPr>
                        <a:t> Bootstrap</a:t>
                      </a:r>
                      <a:r>
                        <a:rPr lang="ko-KR" altLang="en-US" sz="1050" baseline="0" dirty="0" err="1">
                          <a:solidFill>
                            <a:schemeClr val="accent5"/>
                          </a:solidFill>
                        </a:rPr>
                        <a:t>으로</a:t>
                      </a:r>
                      <a:r>
                        <a:rPr lang="ko-KR" altLang="en-US" sz="1050" baseline="0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ko-KR" altLang="en-US" sz="1050" baseline="0" dirty="0" err="1">
                          <a:solidFill>
                            <a:schemeClr val="accent5"/>
                          </a:solidFill>
                        </a:rPr>
                        <a:t>웹페이지</a:t>
                      </a:r>
                      <a:r>
                        <a:rPr lang="ko-KR" altLang="en-US" sz="1050" baseline="0" dirty="0">
                          <a:solidFill>
                            <a:schemeClr val="accent5"/>
                          </a:solidFill>
                        </a:rPr>
                        <a:t> 외관 디자인 제작</a:t>
                      </a:r>
                      <a:r>
                        <a:rPr lang="en-US" altLang="ko-KR" sz="1050" baseline="0" dirty="0">
                          <a:solidFill>
                            <a:schemeClr val="accent5"/>
                          </a:solidFill>
                        </a:rPr>
                        <a:t>.</a:t>
                      </a:r>
                      <a:endParaRPr lang="en-US" altLang="ko-KR" sz="1050" dirty="0">
                        <a:solidFill>
                          <a:schemeClr val="accent5"/>
                        </a:solidFill>
                      </a:endParaRP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CSS, Javascript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로 </a:t>
                      </a:r>
                      <a:r>
                        <a:rPr lang="ko-KR" altLang="en-US" sz="1050" dirty="0" err="1">
                          <a:solidFill>
                            <a:schemeClr val="accent5"/>
                          </a:solidFill>
                        </a:rPr>
                        <a:t>웹페이지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내부에 가위바위보 게임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계산기 구현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.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HTML, CSS, Javascript, Bootstrap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결과물 링크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  <a:hlinkClick r:id="rId2"/>
                        </a:rPr>
                        <a:t>http://cobluestar.ivyro.net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7" y="638608"/>
            <a:ext cx="5609888" cy="602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웹사이트 만들기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① 웹사이트 메인 페이지 </a:t>
            </a:r>
            <a:r>
              <a:rPr lang="en-US" altLang="ko-KR" dirty="0"/>
              <a:t>html </a:t>
            </a:r>
            <a:r>
              <a:rPr lang="ko-KR" altLang="en-US" dirty="0"/>
              <a:t>구조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844460B-5C38-BD14-91B2-CA365BEC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8025" y="1696823"/>
            <a:ext cx="4004878" cy="3413839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Html, CSS, Javascript, Bootstrap</a:t>
            </a:r>
            <a:r>
              <a:rPr lang="ko-KR" altLang="en-US" dirty="0"/>
              <a:t>을 기반으로 하여 웹 페이지의 디자인 구성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본인 소개 페이지</a:t>
            </a:r>
            <a:r>
              <a:rPr lang="en-US" altLang="ko-KR" dirty="0"/>
              <a:t>, </a:t>
            </a:r>
            <a:r>
              <a:rPr lang="ko-KR" altLang="en-US" dirty="0" err="1"/>
              <a:t>파비콘</a:t>
            </a:r>
            <a:r>
              <a:rPr lang="ko-KR" altLang="en-US" dirty="0"/>
              <a:t> 설명</a:t>
            </a:r>
            <a:r>
              <a:rPr lang="en-US" altLang="ko-KR" dirty="0"/>
              <a:t>, </a:t>
            </a:r>
            <a:r>
              <a:rPr lang="ko-KR" altLang="en-US" dirty="0"/>
              <a:t>가위바위보</a:t>
            </a:r>
            <a:r>
              <a:rPr lang="en-US" altLang="ko-KR" dirty="0"/>
              <a:t>, </a:t>
            </a:r>
            <a:r>
              <a:rPr lang="ko-KR" altLang="en-US" dirty="0"/>
              <a:t>계산기</a:t>
            </a:r>
            <a:r>
              <a:rPr lang="en-US" altLang="ko-KR" dirty="0"/>
              <a:t>, </a:t>
            </a:r>
            <a:r>
              <a:rPr lang="ko-KR" altLang="en-US" dirty="0"/>
              <a:t>게시판 기능이 탑재된 </a:t>
            </a:r>
            <a:r>
              <a:rPr lang="ko-KR" altLang="en-US" dirty="0" err="1"/>
              <a:t>웹페이지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Bootstrap</a:t>
            </a:r>
            <a:r>
              <a:rPr lang="ko-KR" altLang="en-US" dirty="0"/>
              <a:t> </a:t>
            </a:r>
            <a:r>
              <a:rPr lang="en-US" altLang="ko-KR" dirty="0"/>
              <a:t>– Carosel Slide</a:t>
            </a:r>
            <a:r>
              <a:rPr lang="ko-KR" altLang="en-US" dirty="0" err="1"/>
              <a:t>를</a:t>
            </a:r>
            <a:r>
              <a:rPr lang="ko-KR" altLang="en-US" dirty="0"/>
              <a:t> 응용하여</a:t>
            </a:r>
            <a:r>
              <a:rPr lang="en-US" altLang="ko-KR" dirty="0"/>
              <a:t>,</a:t>
            </a:r>
            <a:r>
              <a:rPr lang="ko-KR" altLang="en-US" dirty="0"/>
              <a:t> 슬라이드 형태로 세 이미지들이 번갈아 가며 헤더에 보여지도록 설정함</a:t>
            </a:r>
            <a:r>
              <a:rPr lang="en-US" altLang="ko-KR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dirty="0"/>
              <a:t>Bootstrap - Card</a:t>
            </a:r>
            <a:r>
              <a:rPr lang="ko-KR" altLang="en-US" dirty="0" err="1"/>
              <a:t>를</a:t>
            </a:r>
            <a:r>
              <a:rPr lang="ko-KR" altLang="en-US" dirty="0"/>
              <a:t> 응용하여</a:t>
            </a:r>
            <a:r>
              <a:rPr lang="en-US" altLang="ko-KR" dirty="0"/>
              <a:t>, </a:t>
            </a:r>
            <a:r>
              <a:rPr lang="ko-KR" altLang="en-US" dirty="0"/>
              <a:t>헤더 아래의 왼편과 오른편에 사이드 바를 구성함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21" y="1468675"/>
            <a:ext cx="5435009" cy="4532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40" y="2796938"/>
            <a:ext cx="3239997" cy="164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5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웹사이트 만들기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웹사이트 </a:t>
            </a:r>
            <a:r>
              <a:rPr lang="ko-KR" altLang="en-US" dirty="0" err="1"/>
              <a:t>파비콘</a:t>
            </a:r>
            <a:r>
              <a:rPr lang="ko-KR" altLang="en-US" dirty="0"/>
              <a:t> 페이지 </a:t>
            </a:r>
            <a:r>
              <a:rPr lang="en-US" altLang="ko-KR" dirty="0"/>
              <a:t>html </a:t>
            </a:r>
            <a:r>
              <a:rPr lang="ko-KR" altLang="en-US" dirty="0"/>
              <a:t>구조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83" y="1316425"/>
            <a:ext cx="5857210" cy="27324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83" y="4211500"/>
            <a:ext cx="5857210" cy="14117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8" y="1468675"/>
            <a:ext cx="4012912" cy="408372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90839" y="2312633"/>
            <a:ext cx="2436920" cy="13316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714652" y="1584664"/>
            <a:ext cx="4745115" cy="7945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30314" y="1522520"/>
            <a:ext cx="84338" cy="10653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80225" y="2871926"/>
            <a:ext cx="1930893" cy="22504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11" idx="1"/>
          </p:cNvCxnSpPr>
          <p:nvPr/>
        </p:nvCxnSpPr>
        <p:spPr>
          <a:xfrm>
            <a:off x="3511118" y="3986074"/>
            <a:ext cx="1706565" cy="9312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672831" y="2871926"/>
            <a:ext cx="3773010" cy="8478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7" idx="3"/>
            <a:endCxn id="21" idx="1"/>
          </p:cNvCxnSpPr>
          <p:nvPr/>
        </p:nvCxnSpPr>
        <p:spPr>
          <a:xfrm flipV="1">
            <a:off x="3511118" y="3295835"/>
            <a:ext cx="2161713" cy="70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25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71696" y="127889"/>
            <a:ext cx="522900" cy="369332"/>
          </a:xfrm>
        </p:spPr>
        <p:txBody>
          <a:bodyPr/>
          <a:lstStyle/>
          <a:p>
            <a:r>
              <a:rPr lang="en-US" altLang="ko-KR" dirty="0"/>
              <a:t>04.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웹사이트 만들기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/>
              <a:t>② 웹사이트 계산기 페이지 </a:t>
            </a:r>
            <a:r>
              <a:rPr lang="en-US" altLang="ko-KR" dirty="0"/>
              <a:t>html, js </a:t>
            </a:r>
            <a:r>
              <a:rPr lang="ko-KR" altLang="en-US" dirty="0"/>
              <a:t>구조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84" y="1153764"/>
            <a:ext cx="5913119" cy="31955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84" y="3700272"/>
            <a:ext cx="3307933" cy="31089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24" y="1368290"/>
            <a:ext cx="5710416" cy="44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8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16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가위바위보 게임 만들기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>
          <a:xfrm>
            <a:off x="6164263" y="4173539"/>
            <a:ext cx="5620300" cy="1928004"/>
          </a:xfrm>
        </p:spPr>
        <p:txBody>
          <a:bodyPr/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자바스크립트를 활용해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b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컴퓨터와 플레이어 간에 진행할 수 있는</a:t>
            </a:r>
            <a:b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가위바위보 게임을 구현함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가위바위보 게임 만들기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764320"/>
              </p:ext>
            </p:extLst>
          </p:nvPr>
        </p:nvGraphicFramePr>
        <p:xfrm>
          <a:off x="6173541" y="1256044"/>
          <a:ext cx="5486498" cy="4883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056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215442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2023. 04 ~ 2023. 04 (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약 하루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인력 구성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/>
                        <a:t>기여도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BE 1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명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(BE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기여도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100%)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860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개인 사이드 프로젝트로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및 자바스크립트 경험 및 숙련도 향상을 위하여 진행함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10113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프로젝트 내용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Content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밑의 가위바위보 버튼 클릭 시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accent5"/>
                          </a:solidFill>
                        </a:rPr>
                        <a:t>알림창이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뜨면서 가위바위보 게임이 시작된다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.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유저가 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1.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가위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2.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바위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3.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보 중에서 하나를 골라 확인 버튼을 누를 시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가위바위보 게임의 승패 결과가 웹 페이지에 출력된다</a:t>
                      </a:r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.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30899"/>
                  </a:ext>
                </a:extLst>
              </a:tr>
              <a:tr h="1107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업무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가위바위보를 선택할 수 있는 </a:t>
                      </a:r>
                      <a:r>
                        <a:rPr lang="ko-KR" altLang="en-US" sz="1050" dirty="0" err="1">
                          <a:solidFill>
                            <a:schemeClr val="accent5"/>
                          </a:solidFill>
                        </a:rPr>
                        <a:t>알림창</a:t>
                      </a: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 구현</a:t>
                      </a:r>
                      <a:endParaRPr lang="en-US" altLang="ko-KR" sz="1050" dirty="0">
                        <a:solidFill>
                          <a:schemeClr val="accent5"/>
                        </a:solidFill>
                      </a:endParaRPr>
                    </a:p>
                    <a:p>
                      <a:pPr marL="228600" lvl="0" indent="-228600" latinLnBrk="1">
                        <a:buFontTx/>
                        <a:buAutoNum type="arabicParenR"/>
                      </a:pPr>
                      <a:r>
                        <a:rPr lang="ko-KR" altLang="en-US" sz="1050" dirty="0">
                          <a:solidFill>
                            <a:schemeClr val="accent5"/>
                          </a:solidFill>
                        </a:rPr>
                        <a:t>웹 페이지 내에 가위바위보의 결과 출력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62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사용언어</a:t>
                      </a:r>
                      <a:endParaRPr lang="en-US" altLang="ko-KR" sz="1050" b="1" dirty="0"/>
                    </a:p>
                    <a:p>
                      <a:pPr algn="ctr" latinLnBrk="1"/>
                      <a:r>
                        <a:rPr lang="ko-KR" altLang="en-US" sz="1050" b="1" dirty="0"/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HTML, CSS, </a:t>
                      </a:r>
                      <a:r>
                        <a:rPr lang="en-US" altLang="ko-KR" sz="1050" dirty="0" err="1">
                          <a:solidFill>
                            <a:schemeClr val="accent5"/>
                          </a:solidFill>
                        </a:rPr>
                        <a:t>Javascript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427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결과물 링크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/>
                          </a:solidFill>
                        </a:rPr>
                        <a:t>http://cobluestar.ivyro.net/game_rps/html_rps/</a:t>
                      </a:r>
                      <a:endParaRPr lang="ko-KR" altLang="en-US" sz="105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27C23CC-17EE-4FBD-D563-6AF75DAC8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2" y="1258383"/>
            <a:ext cx="3458163" cy="27643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AC63DB-09B4-D87A-27AD-7084E16B5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5" y="4022746"/>
            <a:ext cx="3276198" cy="128069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AA06818-0930-D731-54B9-F165F02F7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65" y="1664770"/>
            <a:ext cx="2546239" cy="33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가위바위보 게임 만들기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① 자바스크립트 내에서 가위바위보 함수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245388" y="3113985"/>
            <a:ext cx="4004878" cy="3413839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기능 소개</a:t>
            </a:r>
            <a:endParaRPr lang="en-US" altLang="ko-KR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웹 페이지 내에서 가위바위보 버튼을 누를 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알림창과</a:t>
            </a:r>
            <a:r>
              <a:rPr lang="ko-KR" altLang="en-US" dirty="0"/>
              <a:t> 함께 가위바위보 게임 시작</a:t>
            </a:r>
            <a:endParaRPr lang="en-US" altLang="ko-KR" dirty="0"/>
          </a:p>
          <a:p>
            <a:pPr marL="171450" indent="-171450">
              <a:lnSpc>
                <a:spcPct val="150000"/>
              </a:lnSpc>
            </a:pPr>
            <a:r>
              <a:rPr lang="ko-KR" altLang="en-US" b="1" dirty="0"/>
              <a:t>작업 내용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자바스크립트 내에서 가위바위보 함수 생성</a:t>
            </a:r>
            <a:endParaRPr lang="en-US" altLang="ko-KR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dirty="0"/>
              <a:t>해당 가위바위보 게임의</a:t>
            </a:r>
            <a:br>
              <a:rPr lang="en-US" altLang="ko-KR" dirty="0"/>
            </a:br>
            <a:r>
              <a:rPr lang="ko-KR" altLang="en-US" dirty="0"/>
              <a:t>게임 진행 사항과 게임 결과를</a:t>
            </a:r>
            <a:br>
              <a:rPr lang="en-US" altLang="ko-KR" dirty="0"/>
            </a:br>
            <a:r>
              <a:rPr lang="ko-KR" altLang="en-US" dirty="0"/>
              <a:t>웹페이지와 연동하여</a:t>
            </a:r>
            <a:br>
              <a:rPr lang="en-US" altLang="ko-KR" dirty="0"/>
            </a:br>
            <a:r>
              <a:rPr lang="ko-KR" altLang="en-US" dirty="0"/>
              <a:t>웹페이지에서 플레이 할 수 있게 함</a:t>
            </a:r>
            <a:r>
              <a:rPr lang="en-US" altLang="ko-KR" dirty="0"/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A40B785E-6F55-4541-6084-DF8E15053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80" y="1773326"/>
            <a:ext cx="8163359" cy="4009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3DD47B0-241A-3B7B-60F8-3A25AD9D4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2" y="1339699"/>
            <a:ext cx="2162797" cy="845457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B895534-60B3-E370-8843-1853D24FE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8" y="2214046"/>
            <a:ext cx="2337227" cy="670831"/>
          </a:xfrm>
          <a:prstGeom prst="rect">
            <a:avLst/>
          </a:prstGeom>
        </p:spPr>
      </p:pic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8597A6EB-017B-4C2F-98E2-09A589D97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96" y="1156747"/>
            <a:ext cx="1244684" cy="205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2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가위바위보 게임 만들기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② 코드 해설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74782D4-3BA7-702C-61F1-FF9EA8D24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20" y="812132"/>
            <a:ext cx="7428617" cy="558488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6A6D580-05C0-09A6-721B-E3D4CCBA0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0" y="1468675"/>
            <a:ext cx="3825572" cy="131075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23E00CF-6587-618D-DCA8-6E57C767F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90" y="3000678"/>
            <a:ext cx="2546239" cy="33963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E1C8A5-A4BD-789B-7116-5369BB130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94" y="3367922"/>
            <a:ext cx="3092748" cy="12215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93854CF-24CE-0928-BE1C-06107B4771E7}"/>
              </a:ext>
            </a:extLst>
          </p:cNvPr>
          <p:cNvCxnSpPr>
            <a:cxnSpLocks/>
          </p:cNvCxnSpPr>
          <p:nvPr/>
        </p:nvCxnSpPr>
        <p:spPr>
          <a:xfrm flipV="1">
            <a:off x="914654" y="3680656"/>
            <a:ext cx="129180" cy="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6A8AF7-30E4-C289-DA62-932B9768F726}"/>
              </a:ext>
            </a:extLst>
          </p:cNvPr>
          <p:cNvSpPr/>
          <p:nvPr/>
        </p:nvSpPr>
        <p:spPr>
          <a:xfrm>
            <a:off x="400050" y="3604576"/>
            <a:ext cx="514604" cy="9979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8F2B25D-4E76-0DDD-5DEA-BB69B2FD7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74" y="4698101"/>
            <a:ext cx="3025066" cy="130925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40814AC-AE79-87B4-D401-4F1B29426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0" y="3598217"/>
            <a:ext cx="2952230" cy="3413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BE1B4B-86FA-53CA-7491-51300E18A86F}"/>
              </a:ext>
            </a:extLst>
          </p:cNvPr>
          <p:cNvSpPr/>
          <p:nvPr/>
        </p:nvSpPr>
        <p:spPr>
          <a:xfrm>
            <a:off x="400050" y="4698101"/>
            <a:ext cx="297180" cy="1248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728985A-D84E-13F2-EC0D-825F30F59734}"/>
              </a:ext>
            </a:extLst>
          </p:cNvPr>
          <p:cNvCxnSpPr>
            <a:cxnSpLocks/>
          </p:cNvCxnSpPr>
          <p:nvPr/>
        </p:nvCxnSpPr>
        <p:spPr>
          <a:xfrm>
            <a:off x="696890" y="4760541"/>
            <a:ext cx="278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999E60-97B5-5417-D272-D49655BF8209}"/>
              </a:ext>
            </a:extLst>
          </p:cNvPr>
          <p:cNvSpPr/>
          <p:nvPr/>
        </p:nvSpPr>
        <p:spPr>
          <a:xfrm>
            <a:off x="441620" y="3365198"/>
            <a:ext cx="590964" cy="1248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75FD25-47DD-381B-3ECE-154C5982ACA0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032584" y="3427638"/>
            <a:ext cx="1331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54AC4D-8333-E6A7-E8A2-BD1D2A10FB83}"/>
              </a:ext>
            </a:extLst>
          </p:cNvPr>
          <p:cNvSpPr/>
          <p:nvPr/>
        </p:nvSpPr>
        <p:spPr>
          <a:xfrm>
            <a:off x="434000" y="3136598"/>
            <a:ext cx="601880" cy="16852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29250" y="1776984"/>
            <a:ext cx="167640" cy="1359614"/>
            <a:chOff x="529250" y="1776984"/>
            <a:chExt cx="167640" cy="1359614"/>
          </a:xfrm>
        </p:grpSpPr>
        <p:cxnSp>
          <p:nvCxnSpPr>
            <p:cNvPr id="3" name="직선 화살표 연결선 2"/>
            <p:cNvCxnSpPr/>
            <p:nvPr/>
          </p:nvCxnSpPr>
          <p:spPr>
            <a:xfrm flipV="1">
              <a:off x="529250" y="1776984"/>
              <a:ext cx="167640" cy="106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529250" y="1883664"/>
              <a:ext cx="0" cy="12529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563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가위바위보 게임 만들기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694595" y="812132"/>
            <a:ext cx="9615204" cy="341632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③이를 응용한 가위바위보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게임 만들기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A2AC28-7002-53BD-D08F-785987A2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91" y="1352939"/>
            <a:ext cx="4257667" cy="5019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8E3EC0-29B7-09E1-E5F3-F4E98F3D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4" y="1153764"/>
            <a:ext cx="4514453" cy="28178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0FCC3F-E982-DFB4-FA36-341279D4B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14" y="3373841"/>
            <a:ext cx="6590850" cy="33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09587" y="1075205"/>
            <a:ext cx="476412" cy="313932"/>
          </a:xfrm>
        </p:spPr>
        <p:txBody>
          <a:bodyPr/>
          <a:lstStyle/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계산기 만들기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HTML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 자바스크립트를 기반으로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부트스트랩 디자인을 활용해 사칙연산 및 거듭제곱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리셋 기능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연산자 중복 입력 방지 기능이 있는</a:t>
            </a: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계산기 구현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64803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</TotalTime>
  <Words>1862</Words>
  <Application>Microsoft Office PowerPoint</Application>
  <PresentationFormat>와이드스크린</PresentationFormat>
  <Paragraphs>277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김 민우</cp:lastModifiedBy>
  <cp:revision>283</cp:revision>
  <dcterms:created xsi:type="dcterms:W3CDTF">2021-12-16T06:55:27Z</dcterms:created>
  <dcterms:modified xsi:type="dcterms:W3CDTF">2023-05-08T10:57:41Z</dcterms:modified>
</cp:coreProperties>
</file>